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307" r:id="rId2"/>
    <p:sldId id="313" r:id="rId3"/>
    <p:sldId id="291" r:id="rId4"/>
    <p:sldId id="262" r:id="rId5"/>
    <p:sldId id="272" r:id="rId6"/>
    <p:sldId id="282" r:id="rId7"/>
    <p:sldId id="308" r:id="rId8"/>
    <p:sldId id="294" r:id="rId9"/>
    <p:sldId id="295" r:id="rId10"/>
    <p:sldId id="296" r:id="rId11"/>
    <p:sldId id="298" r:id="rId12"/>
    <p:sldId id="297" r:id="rId13"/>
    <p:sldId id="299" r:id="rId14"/>
    <p:sldId id="300" r:id="rId15"/>
    <p:sldId id="301" r:id="rId16"/>
    <p:sldId id="302" r:id="rId17"/>
    <p:sldId id="303" r:id="rId18"/>
    <p:sldId id="304" r:id="rId19"/>
    <p:sldId id="278" r:id="rId20"/>
    <p:sldId id="283" r:id="rId21"/>
    <p:sldId id="277" r:id="rId22"/>
    <p:sldId id="284" r:id="rId23"/>
    <p:sldId id="273" r:id="rId24"/>
    <p:sldId id="314" r:id="rId25"/>
    <p:sldId id="315" r:id="rId26"/>
    <p:sldId id="316" r:id="rId27"/>
    <p:sldId id="279" r:id="rId28"/>
    <p:sldId id="317" r:id="rId29"/>
    <p:sldId id="318" r:id="rId30"/>
    <p:sldId id="311" r:id="rId31"/>
    <p:sldId id="319" r:id="rId32"/>
    <p:sldId id="280" r:id="rId33"/>
    <p:sldId id="306" r:id="rId34"/>
    <p:sldId id="309" r:id="rId35"/>
    <p:sldId id="260" r:id="rId36"/>
    <p:sldId id="275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68EC60B-5C72-4F00-A40B-8A06571290DB}" styleName="Normal Style 1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FB25835-44F2-4F93-A022-F0F85589D6E3}" styleName="Generic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7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3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3">
                  <a:shade val="61000"/>
                  <a:satMod val="130000"/>
                </a:schemeClr>
              </a:gs>
              <a:gs pos="5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8D88D6A-5F01-457D-8EC9-7B5F63248C40}" styleName="Normal Style 1 - Body/Background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952B78-2EF1-4F5E-9478-49274144A490}" styleName="Generic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Ref idx="0">
              <a:schemeClr val="accent3"/>
            </a:lnRef>
          </a:insideH>
          <a:insideV>
            <a:lnRef idx="0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>
        <a:fontRef idx="minor">
          <a:schemeClr val="dk1"/>
        </a:fontRef>
      </a:tcTxStyle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0">
              <a:schemeClr val="lt1"/>
            </a:lnRef>
          </a:top>
        </a:tcBdr>
        <a:fill>
          <a:solidFill>
            <a:schemeClr val="accent3">
              <a:shade val="60000"/>
            </a:schemeClr>
          </a:solidFill>
        </a:fill>
      </a:tcStyle>
    </a:lastRow>
    <a:seCell>
      <a:tcTxStyle/>
      <a:tcStyle>
        <a:tcBdr>
          <a:left>
            <a:lnRef idx="2">
              <a:schemeClr val="lt1"/>
            </a:lnRef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Ref idx="2">
              <a:schemeClr val="lt1"/>
            </a:lnRef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0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  <a:tblStyle styleId="{E5CB3F8B-0EC7-48AE-BC60-692C14E0C4D4}" styleName="Normal Style 3 - Body/Background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>
        <a:fontRef idx="minor">
          <a:scrgbClr r="0" g="0" b="0"/>
        </a:fontRef>
        <a:schemeClr val="dk1"/>
      </a:tcTxStyle>
      <a:tcStyle>
        <a:tcBdr/>
        <a:fill>
          <a:solidFill>
            <a:schemeClr val="dk1">
              <a:lum val="8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5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crgbClr r="0" g="0" b="0"/>
        </a:fontRef>
        <a:schemeClr val="dk1"/>
      </a:tcTxStyle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accent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500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5D42CC7-EC4B-450E-A6A0-8FB55832716B}" styleName="Dark Style 1 - Body/Background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>
                  <a:shade val="40000"/>
                </a:schemeClr>
              </a:solidFill>
            </a:ln>
          </a:left>
          <a:right>
            <a:ln w="12700" cmpd="sng">
              <a:solidFill>
                <a:schemeClr val="dk1">
                  <a:shade val="40000"/>
                </a:schemeClr>
              </a:solidFill>
            </a:ln>
          </a:right>
          <a:top>
            <a:ln w="12700" cmpd="sng">
              <a:solidFill>
                <a:schemeClr val="dk1">
                  <a:shade val="40000"/>
                </a:schemeClr>
              </a:solidFill>
            </a:ln>
          </a:top>
          <a:bottom>
            <a:ln w="12700" cmpd="sng">
              <a:solidFill>
                <a:schemeClr val="dk1">
                  <a:shade val="40000"/>
                </a:schemeClr>
              </a:solidFill>
            </a:ln>
          </a:bottom>
          <a:insideH>
            <a:ln w="12700" cmpd="sng">
              <a:solidFill>
                <a:schemeClr val="dk1">
                  <a:shade val="4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>
        <a:fontRef idx="minor">
          <a:scrgbClr r="0" g="0" b="0"/>
        </a:fontRef>
        <a:schemeClr val="lt1"/>
      </a:tcTxStyle>
      <a:tcStyle>
        <a:tcBdr/>
        <a:fill>
          <a:solidFill>
            <a:schemeClr val="dk1">
              <a:lum val="35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5400" cmpd="dbl">
              <a:solidFill>
                <a:schemeClr val="dk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>
          <a:bottom>
            <a:ln w="35400" cmpd="sng">
              <a:solidFill>
                <a:schemeClr val="dk1">
                  <a:shade val="40000"/>
                </a:schemeClr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2" y="510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presProps" Target="presProps.xml"  /><Relationship Id="rId39" Type="http://schemas.openxmlformats.org/officeDocument/2006/relationships/viewProps" Target="viewProps.xml"  /><Relationship Id="rId4" Type="http://schemas.openxmlformats.org/officeDocument/2006/relationships/slide" Target="slides/slide3.xml"  /><Relationship Id="rId40" Type="http://schemas.openxmlformats.org/officeDocument/2006/relationships/theme" Target="theme/theme1.xml"  /><Relationship Id="rId41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B40BE-ADFF-4E96-A2CE-2914A23A7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FCE655-9CB5-415A-8DFA-38D13A786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B71BE-F2CC-438A-BC06-223BBE915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548EA8-C65D-420F-AD1F-C05C5ECB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154191-7AA6-422A-86A9-5C322500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1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9FDFE-CFA6-40FC-A91F-6FAC425B3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C477A7-7643-4C7D-81A5-8A0688FC8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2841B8-3FC7-44B2-9C5F-A4087EB3F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48B0C4-8D28-4598-9C1C-1C8F418B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FC409-BC7F-4D9A-A63A-27B6D15E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659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7322D4-37E7-4CAD-89C3-ED5A455A9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48E3DF-6A85-4806-927E-38049BD5B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01DA8-4A38-4AC4-8C77-6671E0FDB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2085E8-875B-4B44-A07E-68E5D152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E3509-4AFC-4839-AEF5-214D73C7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EF555-357F-47A0-87C0-2F3A7923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002F9-D872-42B9-9ADD-13D8C9C55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AD02C2-3C0C-454D-B85C-A6EE12F1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4CEF0-7117-4FCD-B204-4065BC1AF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95EAB3-010F-4F4D-B1A9-91C01726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42CB1-9D28-47A7-978A-9CD81862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2F8D17-0222-47B6-BBC2-DA61BD84F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A20DC9-6BAB-4BF3-9846-992700CEE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2F3050-3E6F-43CB-8506-A847D7DB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1C3F2-4CB2-404D-9B05-95778721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154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33AB9-F055-490E-92FD-D8F7F82F0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1DB7AA-2A6E-4CB2-86BC-BEFEC7EF8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26E420-97C0-4D52-A406-9F61D4B57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88BA04-2C81-4589-A6F6-52C8C3F4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1FAFC6-6F08-4192-AD7E-D434DDEE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40A178-423E-48B0-BD60-62C498D1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6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38093-8F1E-4E28-AE05-24E739D90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7B287A-0E1F-48B9-8055-F56438E68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4E4BA1-16E3-4AD5-837F-06DF6A7B6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037D92-3927-4C77-B2D9-2B773B61A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7C9866-81B6-46B8-8AB5-4B0B59E5F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D48E73-53B6-4A92-8AA0-71C1E5524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223-FCA7-41F9-A528-4DA70CE40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53ED17-6001-42F5-9520-3A8F546D9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8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A4A6C-9CA1-4AF9-8EBE-53F375AE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11D935-FC19-4F99-9B09-B2132FDB9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E24859-F425-4FCE-BB88-78CB3C957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8BBB9E-B709-42BB-A764-79762322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2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0B85D3-88E7-4FD0-ACEA-F98C09083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98E960-D937-4606-974F-E7853DC5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B4C5DA-3D9C-44EF-AF87-659A0106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068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62504-9067-4994-B95A-5AE5BDE7B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27BAB-91FA-40AA-98D0-7415DC1FB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C9EA78-D43F-4EEB-9BA2-2A579FF7A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23F545-D454-4686-9C65-37EF4325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8AC6FB-ABC7-452C-ADF3-D80ED2C51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A287CD-CE2C-4672-B333-693F5836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31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5217D-0A5B-40A2-9BFA-E0946800D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86A4E5-3DB3-448B-8F7A-81E0CAFD3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07FF2A-6696-4418-86C9-68F1515D5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A0A9D-D866-4F26-987B-698B6E28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38FF59-A8C3-45D0-A50F-36B90D92B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CE4910-C444-4B3D-A587-9F604FD9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00098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1D0ED6-C740-463E-A233-DF98804C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FC72D2-6B4B-419B-942B-82BFB4171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31804-57A2-4757-8D4D-20C3A3337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F6E6D-BC61-41B2-8E58-6CD3F8627017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D43345-A88B-4E4E-95B6-07472295C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2A5C4-85BE-4A30-944F-3C33D6C49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44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1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2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2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Relationship Id="rId3" Type="http://schemas.openxmlformats.org/officeDocument/2006/relationships/image" Target="../media/image2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3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jpeg"  /><Relationship Id="rId3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  <a:lum/>
            </a:blip>
            <a:stretch>
              <a:fillRect/>
            </a:stretch>
          </a:blipFill>
        </p:spPr>
      </p:pic>
      <p:sp>
        <p:nvSpPr>
          <p:cNvPr id="8" name="양쪽 대괄호 7"/>
          <p:cNvSpPr/>
          <p:nvPr/>
        </p:nvSpPr>
        <p:spPr>
          <a:xfrm>
            <a:off x="2495213" y="3698327"/>
            <a:ext cx="7201574" cy="1612949"/>
          </a:xfrm>
          <a:prstGeom prst="bracketPair">
            <a:avLst>
              <a:gd name="adj" fmla="val 21295"/>
            </a:avLst>
          </a:prstGeom>
          <a:ln w="571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/>
          </a:p>
        </p:txBody>
      </p:sp>
      <p:cxnSp>
        <p:nvCxnSpPr>
          <p:cNvPr id="10" name="직선 연결선 9"/>
          <p:cNvCxnSpPr/>
          <p:nvPr/>
        </p:nvCxnSpPr>
        <p:spPr>
          <a:xfrm>
            <a:off x="4488343" y="6014720"/>
            <a:ext cx="32004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99162" y="5542370"/>
            <a:ext cx="6007979" cy="513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lt1"/>
                </a:solidFill>
              </a:rPr>
              <a:t>홍 도 형   강 대 욱   한 상 훈   김 경 민</a:t>
            </a:r>
            <a:endParaRPr lang="ko-KR" altLang="en-US" sz="2800">
              <a:solidFill>
                <a:schemeClr val="lt1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128595" y="6091073"/>
            <a:ext cx="3934810" cy="3137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500">
                <a:solidFill>
                  <a:schemeClr val="lt1"/>
                </a:solidFill>
              </a:rPr>
              <a:t>https://github.com/Terive0302/kiosk_python</a:t>
            </a:r>
            <a:endParaRPr lang="en-US" altLang="ko-KR" sz="15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221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"/>
          <p:cNvGrpSpPr/>
          <p:nvPr/>
        </p:nvGrpSpPr>
        <p:grpSpPr>
          <a:xfrm rot="0">
            <a:off x="3899983" y="1730172"/>
            <a:ext cx="4392034" cy="3397656"/>
            <a:chOff x="1437592" y="2382528"/>
            <a:chExt cx="2914017" cy="2129846"/>
          </a:xfrm>
        </p:grpSpPr>
        <p:pic>
          <p:nvPicPr>
            <p:cNvPr id="18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315494" y="2382528"/>
              <a:ext cx="988350" cy="988350"/>
            </a:xfrm>
            <a:prstGeom prst="rect">
              <a:avLst/>
            </a:prstGeom>
          </p:spPr>
        </p:pic>
        <p:pic>
          <p:nvPicPr>
            <p:cNvPr id="20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37592" y="2453004"/>
              <a:ext cx="1951992" cy="1951992"/>
            </a:xfrm>
            <a:prstGeom prst="rect">
              <a:avLst/>
            </a:prstGeom>
          </p:spPr>
        </p:pic>
        <p:sp>
          <p:nvSpPr>
            <p:cNvPr id="22" name=""/>
            <p:cNvSpPr/>
            <p:nvPr/>
          </p:nvSpPr>
          <p:spPr>
            <a:xfrm>
              <a:off x="3274299" y="2384030"/>
              <a:ext cx="1077310" cy="1208690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"/>
            <p:cNvSpPr/>
            <p:nvPr/>
          </p:nvSpPr>
          <p:spPr>
            <a:xfrm>
              <a:off x="3707850" y="3596332"/>
              <a:ext cx="203638" cy="735724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"/>
            <p:cNvSpPr/>
            <p:nvPr/>
          </p:nvSpPr>
          <p:spPr>
            <a:xfrm>
              <a:off x="3347214" y="2446763"/>
              <a:ext cx="941004" cy="1077310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"/>
            <p:cNvSpPr/>
            <p:nvPr/>
          </p:nvSpPr>
          <p:spPr>
            <a:xfrm>
              <a:off x="3442136" y="4157650"/>
              <a:ext cx="742292" cy="354724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1055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13"/>
          <p:cNvSpPr/>
          <p:nvPr/>
        </p:nvSpPr>
        <p:spPr>
          <a:xfrm>
            <a:off x="0" y="0"/>
            <a:ext cx="285749" cy="6858000"/>
          </a:xfrm>
          <a:prstGeom prst="rect">
            <a:avLst/>
          </a:prstGeom>
          <a:solidFill>
            <a:srgbClr val="c87661">
              <a:alpha val="4588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99646" y="1621477"/>
            <a:ext cx="6392708" cy="3615046"/>
          </a:xfrm>
          <a:prstGeom prst="rect">
            <a:avLst/>
          </a:prstGeom>
        </p:spPr>
      </p:pic>
      <p:sp>
        <p:nvSpPr>
          <p:cNvPr id="30" name=""/>
          <p:cNvSpPr txBox="1"/>
          <p:nvPr/>
        </p:nvSpPr>
        <p:spPr>
          <a:xfrm>
            <a:off x="2899646" y="5244005"/>
            <a:ext cx="1142475" cy="25954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100"/>
              <a:t>출처 </a:t>
            </a:r>
            <a:r>
              <a:rPr lang="en-US" altLang="ko-KR" sz="1100"/>
              <a:t>:</a:t>
            </a:r>
            <a:r>
              <a:rPr lang="ko-KR" altLang="en-US" sz="1100"/>
              <a:t> 연합뉴스</a:t>
            </a:r>
            <a:endParaRPr lang="ko-KR" altLang="en-US" sz="1100"/>
          </a:p>
        </p:txBody>
      </p:sp>
      <p:grpSp>
        <p:nvGrpSpPr>
          <p:cNvPr id="31" name=""/>
          <p:cNvGrpSpPr/>
          <p:nvPr/>
        </p:nvGrpSpPr>
        <p:grpSpPr>
          <a:xfrm rot="0">
            <a:off x="11133386" y="76821"/>
            <a:ext cx="976172" cy="809483"/>
            <a:chOff x="1437592" y="2382528"/>
            <a:chExt cx="2914017" cy="2129846"/>
          </a:xfrm>
        </p:grpSpPr>
        <p:pic>
          <p:nvPicPr>
            <p:cNvPr id="32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315494" y="2382528"/>
              <a:ext cx="988350" cy="988350"/>
            </a:xfrm>
            <a:prstGeom prst="rect">
              <a:avLst/>
            </a:prstGeom>
          </p:spPr>
        </p:pic>
        <p:pic>
          <p:nvPicPr>
            <p:cNvPr id="33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437592" y="2453004"/>
              <a:ext cx="1951992" cy="1951992"/>
            </a:xfrm>
            <a:prstGeom prst="rect">
              <a:avLst/>
            </a:prstGeom>
          </p:spPr>
        </p:pic>
        <p:sp>
          <p:nvSpPr>
            <p:cNvPr id="34" name=""/>
            <p:cNvSpPr/>
            <p:nvPr/>
          </p:nvSpPr>
          <p:spPr>
            <a:xfrm>
              <a:off x="3274299" y="2384030"/>
              <a:ext cx="1077310" cy="1208690"/>
            </a:xfrm>
            <a:prstGeom prst="roundRect">
              <a:avLst>
                <a:gd name="adj" fmla="val 16667"/>
              </a:avLst>
            </a:prstGeom>
            <a:noFill/>
            <a:ln w="381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endParaRPr>
            </a:p>
          </p:txBody>
        </p:sp>
        <p:sp>
          <p:nvSpPr>
            <p:cNvPr id="35" name=""/>
            <p:cNvSpPr/>
            <p:nvPr/>
          </p:nvSpPr>
          <p:spPr>
            <a:xfrm>
              <a:off x="3707850" y="3596332"/>
              <a:ext cx="203638" cy="735724"/>
            </a:xfrm>
            <a:prstGeom prst="rect">
              <a:avLst/>
            </a:prstGeom>
            <a:solidFill>
              <a:srgbClr val="000000">
                <a:alpha val="100000"/>
              </a:srgbClr>
            </a:solidFill>
            <a:ln w="381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endParaRPr>
            </a:p>
          </p:txBody>
        </p:sp>
        <p:sp>
          <p:nvSpPr>
            <p:cNvPr id="36" name=""/>
            <p:cNvSpPr/>
            <p:nvPr/>
          </p:nvSpPr>
          <p:spPr>
            <a:xfrm>
              <a:off x="3347214" y="2446763"/>
              <a:ext cx="941004" cy="1077310"/>
            </a:xfrm>
            <a:prstGeom prst="roundRect">
              <a:avLst>
                <a:gd name="adj" fmla="val 16667"/>
              </a:avLst>
            </a:prstGeom>
            <a:noFill/>
            <a:ln w="381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"/>
                <a:cs typeface="Arial"/>
              </a:endParaRPr>
            </a:p>
          </p:txBody>
        </p:sp>
        <p:sp>
          <p:nvSpPr>
            <p:cNvPr id="37" name=""/>
            <p:cNvSpPr/>
            <p:nvPr/>
          </p:nvSpPr>
          <p:spPr>
            <a:xfrm>
              <a:off x="3442136" y="4157650"/>
              <a:ext cx="742292" cy="354724"/>
            </a:xfrm>
            <a:prstGeom prst="roundRect">
              <a:avLst>
                <a:gd name="adj" fmla="val 16667"/>
              </a:avLst>
            </a:prstGeom>
            <a:noFill/>
            <a:ln w="381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"/>
                <a:cs typeface="Arial"/>
              </a:endParaRPr>
            </a:p>
          </p:txBody>
        </p:sp>
      </p:grpSp>
      <p:sp>
        <p:nvSpPr>
          <p:cNvPr id="38" name="TextBox 14"/>
          <p:cNvSpPr txBox="1"/>
          <p:nvPr/>
        </p:nvSpPr>
        <p:spPr>
          <a:xfrm>
            <a:off x="-55562" y="45720"/>
            <a:ext cx="451802" cy="34290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01</a:t>
            </a:r>
            <a:endPara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9682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6382" y="991116"/>
            <a:ext cx="5412027" cy="2437883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8088" y="3429000"/>
            <a:ext cx="5388616" cy="2302328"/>
          </a:xfrm>
          <a:prstGeom prst="rect">
            <a:avLst/>
          </a:prstGeom>
        </p:spPr>
      </p:pic>
      <p:sp>
        <p:nvSpPr>
          <p:cNvPr id="20" name=""/>
          <p:cNvSpPr/>
          <p:nvPr/>
        </p:nvSpPr>
        <p:spPr>
          <a:xfrm>
            <a:off x="5981043" y="3130112"/>
            <a:ext cx="1609397" cy="597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1" name=""/>
          <p:cNvSpPr/>
          <p:nvPr/>
        </p:nvSpPr>
        <p:spPr>
          <a:xfrm>
            <a:off x="7833492" y="1115706"/>
            <a:ext cx="3882257" cy="465082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e9c9c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2" name=""/>
          <p:cNvSpPr txBox="1"/>
          <p:nvPr/>
        </p:nvSpPr>
        <p:spPr>
          <a:xfrm>
            <a:off x="7823312" y="1559111"/>
            <a:ext cx="3915103" cy="374440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600" b="1"/>
              <a:t>고령층이 키오스크를 이용하지 않는 이유</a:t>
            </a:r>
            <a:endParaRPr lang="ko-KR" altLang="en-US" sz="1600" b="1"/>
          </a:p>
          <a:p>
            <a:pPr>
              <a:defRPr/>
            </a:pPr>
            <a:endParaRPr lang="ko-KR" altLang="en-US" sz="1600"/>
          </a:p>
          <a:p>
            <a:pPr>
              <a:defRPr/>
            </a:pPr>
            <a:endParaRPr lang="ko-KR" altLang="en-US" sz="1600"/>
          </a:p>
          <a:p>
            <a:pPr>
              <a:defRPr/>
            </a:pPr>
            <a:endParaRPr lang="ko-KR" altLang="en-US" sz="1600"/>
          </a:p>
          <a:p>
            <a:pPr>
              <a:defRPr/>
            </a:pPr>
            <a:r>
              <a:rPr lang="en-US" altLang="ko-KR" sz="1600"/>
              <a:t>‘</a:t>
            </a:r>
            <a:r>
              <a:rPr lang="ko-KR" altLang="en-US" sz="1600"/>
              <a:t>사용방법을 모르거나 어려워서’(33.8%)</a:t>
            </a:r>
            <a:endParaRPr lang="ko-KR" altLang="en-US" sz="1600"/>
          </a:p>
          <a:p>
            <a:pPr>
              <a:defRPr/>
            </a:pPr>
            <a:endParaRPr lang="ko-KR" altLang="en-US" sz="1600"/>
          </a:p>
          <a:p>
            <a:pPr>
              <a:defRPr/>
            </a:pPr>
            <a:r>
              <a:rPr lang="ko-KR" altLang="en-US" sz="1600"/>
              <a:t>‘필요가 없어서’ (29.4%)</a:t>
            </a:r>
            <a:endParaRPr lang="ko-KR" altLang="en-US" sz="1600"/>
          </a:p>
          <a:p>
            <a:pPr>
              <a:defRPr/>
            </a:pPr>
            <a:endParaRPr lang="ko-KR" altLang="en-US" sz="1600"/>
          </a:p>
          <a:p>
            <a:pPr>
              <a:defRPr/>
            </a:pPr>
            <a:r>
              <a:rPr lang="ko-KR" altLang="en-US" sz="1600"/>
              <a:t>‘뒷사람 눈치가 보여서’ (17.8%)</a:t>
            </a:r>
            <a:endParaRPr lang="ko-KR" altLang="en-US" sz="1600"/>
          </a:p>
          <a:p>
            <a:pPr>
              <a:defRPr/>
            </a:pPr>
            <a:endParaRPr lang="ko-KR" altLang="en-US" sz="1600"/>
          </a:p>
          <a:p>
            <a:pPr>
              <a:defRPr/>
            </a:pPr>
            <a:r>
              <a:rPr lang="ko-KR" altLang="en-US" sz="1600"/>
              <a:t>‘새로운 것을 배우는데 거부감’(12.3%)</a:t>
            </a:r>
            <a:endParaRPr lang="ko-KR" altLang="en-US" sz="1600"/>
          </a:p>
          <a:p>
            <a:pPr>
              <a:defRPr/>
            </a:pPr>
            <a:endParaRPr lang="ko-KR" altLang="en-US" sz="1600"/>
          </a:p>
          <a:p>
            <a:pPr>
              <a:defRPr/>
            </a:pPr>
            <a:r>
              <a:rPr lang="en-US" altLang="ko-KR" sz="1600"/>
              <a:t>		.</a:t>
            </a:r>
            <a:endParaRPr lang="en-US" altLang="ko-KR" sz="1600"/>
          </a:p>
          <a:p>
            <a:pPr>
              <a:defRPr/>
            </a:pPr>
            <a:r>
              <a:rPr lang="en-US" altLang="ko-KR" sz="1600"/>
              <a:t>		.</a:t>
            </a:r>
            <a:endParaRPr lang="en-US" altLang="ko-KR" sz="1600"/>
          </a:p>
          <a:p>
            <a:pPr>
              <a:defRPr/>
            </a:pPr>
            <a:r>
              <a:rPr lang="en-US" altLang="ko-KR" sz="1600"/>
              <a:t>		.</a:t>
            </a:r>
            <a:endParaRPr lang="en-US" altLang="ko-KR" sz="1600"/>
          </a:p>
        </p:txBody>
      </p:sp>
      <p:sp>
        <p:nvSpPr>
          <p:cNvPr id="23" name=""/>
          <p:cNvSpPr txBox="1"/>
          <p:nvPr/>
        </p:nvSpPr>
        <p:spPr>
          <a:xfrm>
            <a:off x="417129" y="5692007"/>
            <a:ext cx="4841327" cy="25625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100"/>
              <a:t>출처 </a:t>
            </a:r>
            <a:r>
              <a:rPr lang="en-US" altLang="ko-KR" sz="1100"/>
              <a:t>:</a:t>
            </a:r>
            <a:r>
              <a:rPr lang="ko-KR" altLang="en-US" sz="1100"/>
              <a:t> 서울디지털재단</a:t>
            </a:r>
            <a:endParaRPr lang="ko-KR" altLang="en-US" sz="1100"/>
          </a:p>
        </p:txBody>
      </p:sp>
      <p:sp>
        <p:nvSpPr>
          <p:cNvPr id="24" name="직사각형 13"/>
          <p:cNvSpPr/>
          <p:nvPr/>
        </p:nvSpPr>
        <p:spPr>
          <a:xfrm>
            <a:off x="0" y="0"/>
            <a:ext cx="285749" cy="6858000"/>
          </a:xfrm>
          <a:prstGeom prst="rect">
            <a:avLst/>
          </a:prstGeom>
          <a:solidFill>
            <a:srgbClr val="c87661">
              <a:alpha val="4549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grpSp>
        <p:nvGrpSpPr>
          <p:cNvPr id="26" name=""/>
          <p:cNvGrpSpPr/>
          <p:nvPr/>
        </p:nvGrpSpPr>
        <p:grpSpPr>
          <a:xfrm rot="0">
            <a:off x="11133386" y="76821"/>
            <a:ext cx="976172" cy="809483"/>
            <a:chOff x="1437592" y="2382528"/>
            <a:chExt cx="2914017" cy="2129846"/>
          </a:xfrm>
        </p:grpSpPr>
        <p:pic>
          <p:nvPicPr>
            <p:cNvPr id="27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315494" y="2382528"/>
              <a:ext cx="988350" cy="988350"/>
            </a:xfrm>
            <a:prstGeom prst="rect">
              <a:avLst/>
            </a:prstGeom>
          </p:spPr>
        </p:pic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37592" y="2453004"/>
              <a:ext cx="1951992" cy="1951992"/>
            </a:xfrm>
            <a:prstGeom prst="rect">
              <a:avLst/>
            </a:prstGeom>
          </p:spPr>
        </p:pic>
        <p:sp>
          <p:nvSpPr>
            <p:cNvPr id="29" name=""/>
            <p:cNvSpPr/>
            <p:nvPr/>
          </p:nvSpPr>
          <p:spPr>
            <a:xfrm>
              <a:off x="3274299" y="2384030"/>
              <a:ext cx="1077310" cy="1208690"/>
            </a:xfrm>
            <a:prstGeom prst="roundRect">
              <a:avLst>
                <a:gd name="adj" fmla="val 16667"/>
              </a:avLst>
            </a:prstGeom>
            <a:noFill/>
            <a:ln w="381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endParaRPr>
            </a:p>
          </p:txBody>
        </p:sp>
        <p:sp>
          <p:nvSpPr>
            <p:cNvPr id="30" name=""/>
            <p:cNvSpPr/>
            <p:nvPr/>
          </p:nvSpPr>
          <p:spPr>
            <a:xfrm>
              <a:off x="3707850" y="3596332"/>
              <a:ext cx="203638" cy="735724"/>
            </a:xfrm>
            <a:prstGeom prst="rect">
              <a:avLst/>
            </a:prstGeom>
            <a:solidFill>
              <a:srgbClr val="000000">
                <a:alpha val="100000"/>
              </a:srgbClr>
            </a:solidFill>
            <a:ln w="381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endParaRPr>
            </a:p>
          </p:txBody>
        </p:sp>
        <p:sp>
          <p:nvSpPr>
            <p:cNvPr id="31" name=""/>
            <p:cNvSpPr/>
            <p:nvPr/>
          </p:nvSpPr>
          <p:spPr>
            <a:xfrm>
              <a:off x="3347214" y="2446763"/>
              <a:ext cx="941004" cy="1077310"/>
            </a:xfrm>
            <a:prstGeom prst="roundRect">
              <a:avLst>
                <a:gd name="adj" fmla="val 16667"/>
              </a:avLst>
            </a:prstGeom>
            <a:noFill/>
            <a:ln w="381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"/>
                <a:cs typeface="Arial"/>
              </a:endParaRPr>
            </a:p>
          </p:txBody>
        </p:sp>
        <p:sp>
          <p:nvSpPr>
            <p:cNvPr id="32" name=""/>
            <p:cNvSpPr/>
            <p:nvPr/>
          </p:nvSpPr>
          <p:spPr>
            <a:xfrm>
              <a:off x="3442136" y="4157650"/>
              <a:ext cx="742292" cy="354724"/>
            </a:xfrm>
            <a:prstGeom prst="roundRect">
              <a:avLst>
                <a:gd name="adj" fmla="val 16667"/>
              </a:avLst>
            </a:prstGeom>
            <a:noFill/>
            <a:ln w="381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"/>
                <a:cs typeface="Arial"/>
              </a:endParaRPr>
            </a:p>
          </p:txBody>
        </p:sp>
      </p:grpSp>
      <p:sp>
        <p:nvSpPr>
          <p:cNvPr id="33" name="TextBox 14"/>
          <p:cNvSpPr txBox="1"/>
          <p:nvPr/>
        </p:nvSpPr>
        <p:spPr>
          <a:xfrm>
            <a:off x="-55562" y="45720"/>
            <a:ext cx="451802" cy="34290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01</a:t>
            </a:r>
            <a:endPara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5516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13"/>
          <p:cNvSpPr/>
          <p:nvPr/>
        </p:nvSpPr>
        <p:spPr>
          <a:xfrm>
            <a:off x="0" y="0"/>
            <a:ext cx="285749" cy="6858000"/>
          </a:xfrm>
          <a:prstGeom prst="rect">
            <a:avLst/>
          </a:prstGeom>
          <a:solidFill>
            <a:srgbClr val="c87661">
              <a:alpha val="4588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5610" y="1392033"/>
            <a:ext cx="7100780" cy="4073934"/>
          </a:xfrm>
          <a:prstGeom prst="rect">
            <a:avLst/>
          </a:prstGeom>
        </p:spPr>
      </p:pic>
      <p:sp>
        <p:nvSpPr>
          <p:cNvPr id="33" name=""/>
          <p:cNvSpPr txBox="1"/>
          <p:nvPr/>
        </p:nvSpPr>
        <p:spPr>
          <a:xfrm>
            <a:off x="2545610" y="5480816"/>
            <a:ext cx="1545481" cy="26085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100"/>
              <a:t>출처 </a:t>
            </a:r>
            <a:r>
              <a:rPr lang="en-US" altLang="ko-KR" sz="1100"/>
              <a:t>:</a:t>
            </a:r>
            <a:r>
              <a:rPr lang="ko-KR" altLang="en-US" sz="1100"/>
              <a:t> 서울디지털재단</a:t>
            </a:r>
            <a:endParaRPr lang="ko-KR" altLang="en-US" sz="1100"/>
          </a:p>
        </p:txBody>
      </p:sp>
      <p:grpSp>
        <p:nvGrpSpPr>
          <p:cNvPr id="34" name=""/>
          <p:cNvGrpSpPr/>
          <p:nvPr/>
        </p:nvGrpSpPr>
        <p:grpSpPr>
          <a:xfrm rot="0">
            <a:off x="11133386" y="76821"/>
            <a:ext cx="976172" cy="809483"/>
            <a:chOff x="1437592" y="2382528"/>
            <a:chExt cx="2914017" cy="2129846"/>
          </a:xfrm>
        </p:grpSpPr>
        <p:pic>
          <p:nvPicPr>
            <p:cNvPr id="35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315494" y="2382528"/>
              <a:ext cx="988350" cy="988350"/>
            </a:xfrm>
            <a:prstGeom prst="rect">
              <a:avLst/>
            </a:prstGeom>
          </p:spPr>
        </p:pic>
        <p:pic>
          <p:nvPicPr>
            <p:cNvPr id="36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437592" y="2453004"/>
              <a:ext cx="1951992" cy="1951992"/>
            </a:xfrm>
            <a:prstGeom prst="rect">
              <a:avLst/>
            </a:prstGeom>
          </p:spPr>
        </p:pic>
        <p:sp>
          <p:nvSpPr>
            <p:cNvPr id="37" name=""/>
            <p:cNvSpPr/>
            <p:nvPr/>
          </p:nvSpPr>
          <p:spPr>
            <a:xfrm>
              <a:off x="3274299" y="2384030"/>
              <a:ext cx="1077310" cy="1208690"/>
            </a:xfrm>
            <a:prstGeom prst="roundRect">
              <a:avLst>
                <a:gd name="adj" fmla="val 16667"/>
              </a:avLst>
            </a:prstGeom>
            <a:noFill/>
            <a:ln w="381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endParaRPr>
            </a:p>
          </p:txBody>
        </p:sp>
        <p:sp>
          <p:nvSpPr>
            <p:cNvPr id="38" name=""/>
            <p:cNvSpPr/>
            <p:nvPr/>
          </p:nvSpPr>
          <p:spPr>
            <a:xfrm>
              <a:off x="3707850" y="3596332"/>
              <a:ext cx="203638" cy="735724"/>
            </a:xfrm>
            <a:prstGeom prst="rect">
              <a:avLst/>
            </a:prstGeom>
            <a:solidFill>
              <a:srgbClr val="000000">
                <a:alpha val="100000"/>
              </a:srgbClr>
            </a:solidFill>
            <a:ln w="381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endParaRPr>
            </a:p>
          </p:txBody>
        </p:sp>
        <p:sp>
          <p:nvSpPr>
            <p:cNvPr id="39" name=""/>
            <p:cNvSpPr/>
            <p:nvPr/>
          </p:nvSpPr>
          <p:spPr>
            <a:xfrm>
              <a:off x="3347214" y="2446763"/>
              <a:ext cx="941004" cy="1077310"/>
            </a:xfrm>
            <a:prstGeom prst="roundRect">
              <a:avLst>
                <a:gd name="adj" fmla="val 16667"/>
              </a:avLst>
            </a:prstGeom>
            <a:noFill/>
            <a:ln w="381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"/>
                <a:cs typeface="Arial"/>
              </a:endParaRPr>
            </a:p>
          </p:txBody>
        </p:sp>
        <p:sp>
          <p:nvSpPr>
            <p:cNvPr id="40" name=""/>
            <p:cNvSpPr/>
            <p:nvPr/>
          </p:nvSpPr>
          <p:spPr>
            <a:xfrm>
              <a:off x="3442136" y="4157650"/>
              <a:ext cx="742292" cy="354724"/>
            </a:xfrm>
            <a:prstGeom prst="roundRect">
              <a:avLst>
                <a:gd name="adj" fmla="val 16667"/>
              </a:avLst>
            </a:prstGeom>
            <a:noFill/>
            <a:ln w="381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"/>
                <a:cs typeface="Arial"/>
              </a:endParaRPr>
            </a:p>
          </p:txBody>
        </p:sp>
      </p:grpSp>
      <p:sp>
        <p:nvSpPr>
          <p:cNvPr id="41" name="TextBox 14"/>
          <p:cNvSpPr txBox="1"/>
          <p:nvPr/>
        </p:nvSpPr>
        <p:spPr>
          <a:xfrm>
            <a:off x="-55562" y="45720"/>
            <a:ext cx="451802" cy="34290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01</a:t>
            </a:r>
            <a:endPara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9905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13"/>
          <p:cNvSpPr/>
          <p:nvPr/>
        </p:nvSpPr>
        <p:spPr>
          <a:xfrm>
            <a:off x="0" y="0"/>
            <a:ext cx="285749" cy="6858000"/>
          </a:xfrm>
          <a:prstGeom prst="rect">
            <a:avLst/>
          </a:prstGeom>
          <a:solidFill>
            <a:srgbClr val="c87661">
              <a:alpha val="4588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4747" y="844840"/>
            <a:ext cx="8962506" cy="5168320"/>
          </a:xfrm>
          <a:prstGeom prst="rect">
            <a:avLst/>
          </a:prstGeom>
        </p:spPr>
      </p:pic>
      <p:sp>
        <p:nvSpPr>
          <p:cNvPr id="33" name=""/>
          <p:cNvSpPr txBox="1"/>
          <p:nvPr/>
        </p:nvSpPr>
        <p:spPr>
          <a:xfrm>
            <a:off x="2297960" y="5823716"/>
            <a:ext cx="1546330" cy="260854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출처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 서울디지털재단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</p:txBody>
      </p:sp>
      <p:grpSp>
        <p:nvGrpSpPr>
          <p:cNvPr id="34" name=""/>
          <p:cNvGrpSpPr/>
          <p:nvPr/>
        </p:nvGrpSpPr>
        <p:grpSpPr>
          <a:xfrm rot="0">
            <a:off x="11133386" y="76821"/>
            <a:ext cx="976172" cy="809483"/>
            <a:chOff x="1437592" y="2382528"/>
            <a:chExt cx="2914017" cy="2129846"/>
          </a:xfrm>
        </p:grpSpPr>
        <p:pic>
          <p:nvPicPr>
            <p:cNvPr id="35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315494" y="2382528"/>
              <a:ext cx="988350" cy="988350"/>
            </a:xfrm>
            <a:prstGeom prst="rect">
              <a:avLst/>
            </a:prstGeom>
          </p:spPr>
        </p:pic>
        <p:pic>
          <p:nvPicPr>
            <p:cNvPr id="36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437592" y="2453004"/>
              <a:ext cx="1951992" cy="1951992"/>
            </a:xfrm>
            <a:prstGeom prst="rect">
              <a:avLst/>
            </a:prstGeom>
          </p:spPr>
        </p:pic>
        <p:sp>
          <p:nvSpPr>
            <p:cNvPr id="37" name=""/>
            <p:cNvSpPr/>
            <p:nvPr/>
          </p:nvSpPr>
          <p:spPr>
            <a:xfrm>
              <a:off x="3274299" y="2384030"/>
              <a:ext cx="1077310" cy="1208690"/>
            </a:xfrm>
            <a:prstGeom prst="roundRect">
              <a:avLst>
                <a:gd name="adj" fmla="val 16667"/>
              </a:avLst>
            </a:prstGeom>
            <a:noFill/>
            <a:ln w="381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endParaRPr>
            </a:p>
          </p:txBody>
        </p:sp>
        <p:sp>
          <p:nvSpPr>
            <p:cNvPr id="38" name=""/>
            <p:cNvSpPr/>
            <p:nvPr/>
          </p:nvSpPr>
          <p:spPr>
            <a:xfrm>
              <a:off x="3707850" y="3596332"/>
              <a:ext cx="203638" cy="735724"/>
            </a:xfrm>
            <a:prstGeom prst="rect">
              <a:avLst/>
            </a:prstGeom>
            <a:solidFill>
              <a:srgbClr val="000000">
                <a:alpha val="100000"/>
              </a:srgbClr>
            </a:solidFill>
            <a:ln w="381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endParaRPr>
            </a:p>
          </p:txBody>
        </p:sp>
        <p:sp>
          <p:nvSpPr>
            <p:cNvPr id="39" name=""/>
            <p:cNvSpPr/>
            <p:nvPr/>
          </p:nvSpPr>
          <p:spPr>
            <a:xfrm>
              <a:off x="3347214" y="2446763"/>
              <a:ext cx="941004" cy="1077310"/>
            </a:xfrm>
            <a:prstGeom prst="roundRect">
              <a:avLst>
                <a:gd name="adj" fmla="val 16667"/>
              </a:avLst>
            </a:prstGeom>
            <a:noFill/>
            <a:ln w="381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"/>
                <a:cs typeface="Arial"/>
              </a:endParaRPr>
            </a:p>
          </p:txBody>
        </p:sp>
        <p:sp>
          <p:nvSpPr>
            <p:cNvPr id="40" name=""/>
            <p:cNvSpPr/>
            <p:nvPr/>
          </p:nvSpPr>
          <p:spPr>
            <a:xfrm>
              <a:off x="3442136" y="4157650"/>
              <a:ext cx="742292" cy="354724"/>
            </a:xfrm>
            <a:prstGeom prst="roundRect">
              <a:avLst>
                <a:gd name="adj" fmla="val 16667"/>
              </a:avLst>
            </a:prstGeom>
            <a:noFill/>
            <a:ln w="381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"/>
                <a:cs typeface="Arial"/>
              </a:endParaRPr>
            </a:p>
          </p:txBody>
        </p:sp>
      </p:grpSp>
      <p:sp>
        <p:nvSpPr>
          <p:cNvPr id="41" name="TextBox 14"/>
          <p:cNvSpPr txBox="1"/>
          <p:nvPr/>
        </p:nvSpPr>
        <p:spPr>
          <a:xfrm>
            <a:off x="-55562" y="45720"/>
            <a:ext cx="451802" cy="34290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01</a:t>
            </a:r>
            <a:endPara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603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78439" y="1142695"/>
            <a:ext cx="3235121" cy="457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08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13"/>
          <p:cNvSpPr/>
          <p:nvPr/>
        </p:nvSpPr>
        <p:spPr>
          <a:xfrm>
            <a:off x="0" y="0"/>
            <a:ext cx="285749" cy="6858000"/>
          </a:xfrm>
          <a:prstGeom prst="rect">
            <a:avLst/>
          </a:prstGeom>
          <a:solidFill>
            <a:srgbClr val="c87661">
              <a:alpha val="4588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pic>
        <p:nvPicPr>
          <p:cNvPr id="4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04754" y="43683"/>
            <a:ext cx="711044" cy="914002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47122" y="1511238"/>
            <a:ext cx="5497755" cy="3835524"/>
          </a:xfrm>
          <a:prstGeom prst="rect">
            <a:avLst/>
          </a:prstGeom>
        </p:spPr>
      </p:pic>
      <p:sp>
        <p:nvSpPr>
          <p:cNvPr id="50" name="TextBox 14"/>
          <p:cNvSpPr txBox="1"/>
          <p:nvPr/>
        </p:nvSpPr>
        <p:spPr>
          <a:xfrm>
            <a:off x="-55562" y="45720"/>
            <a:ext cx="451802" cy="34290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01</a:t>
            </a:r>
            <a:endPara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3345901" y="5384909"/>
            <a:ext cx="1890680" cy="25625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100"/>
              <a:t>출처 </a:t>
            </a:r>
            <a:r>
              <a:rPr lang="en-US" altLang="ko-KR" sz="1100"/>
              <a:t>:</a:t>
            </a:r>
            <a:r>
              <a:rPr lang="ko-KR" altLang="en-US" sz="1100"/>
              <a:t> 소비자가 만드는 신문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70200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13"/>
          <p:cNvSpPr/>
          <p:nvPr/>
        </p:nvSpPr>
        <p:spPr>
          <a:xfrm>
            <a:off x="0" y="0"/>
            <a:ext cx="285749" cy="6858000"/>
          </a:xfrm>
          <a:prstGeom prst="rect">
            <a:avLst/>
          </a:prstGeom>
          <a:solidFill>
            <a:srgbClr val="c87661">
              <a:alpha val="4588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pic>
        <p:nvPicPr>
          <p:cNvPr id="4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04754" y="43683"/>
            <a:ext cx="711044" cy="914002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70037" y="566817"/>
            <a:ext cx="4051926" cy="5724365"/>
          </a:xfrm>
          <a:prstGeom prst="rect">
            <a:avLst/>
          </a:prstGeom>
        </p:spPr>
      </p:pic>
      <p:sp>
        <p:nvSpPr>
          <p:cNvPr id="51" name=""/>
          <p:cNvSpPr/>
          <p:nvPr/>
        </p:nvSpPr>
        <p:spPr>
          <a:xfrm>
            <a:off x="4772024" y="1596587"/>
            <a:ext cx="1097017" cy="210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2" name=""/>
          <p:cNvSpPr/>
          <p:nvPr/>
        </p:nvSpPr>
        <p:spPr>
          <a:xfrm>
            <a:off x="6336752" y="1588376"/>
            <a:ext cx="1097017" cy="210206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5461372" y="6307520"/>
            <a:ext cx="1269256" cy="26939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100"/>
              <a:t>출처 </a:t>
            </a:r>
            <a:r>
              <a:rPr lang="en-US" altLang="ko-KR" sz="1100"/>
              <a:t>:</a:t>
            </a:r>
            <a:r>
              <a:rPr lang="ko-KR" altLang="en-US" sz="1100"/>
              <a:t> 컴포즈커피</a:t>
            </a:r>
            <a:endParaRPr lang="ko-KR" altLang="en-US" sz="1100"/>
          </a:p>
        </p:txBody>
      </p:sp>
      <p:sp>
        <p:nvSpPr>
          <p:cNvPr id="54" name="TextBox 14"/>
          <p:cNvSpPr txBox="1"/>
          <p:nvPr/>
        </p:nvSpPr>
        <p:spPr>
          <a:xfrm>
            <a:off x="-55562" y="45720"/>
            <a:ext cx="451802" cy="34290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01</a:t>
            </a:r>
            <a:endPara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6052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13"/>
          <p:cNvSpPr/>
          <p:nvPr/>
        </p:nvSpPr>
        <p:spPr>
          <a:xfrm>
            <a:off x="0" y="0"/>
            <a:ext cx="285749" cy="6858000"/>
          </a:xfrm>
          <a:prstGeom prst="rect">
            <a:avLst/>
          </a:prstGeom>
          <a:solidFill>
            <a:srgbClr val="c87661">
              <a:alpha val="4588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pic>
        <p:nvPicPr>
          <p:cNvPr id="4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04754" y="43683"/>
            <a:ext cx="711044" cy="914002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9277" y="1370755"/>
            <a:ext cx="5974755" cy="4116489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6283216" y="3130112"/>
            <a:ext cx="1609397" cy="5977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87661">
              <a:alpha val="4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51" name=""/>
          <p:cNvSpPr/>
          <p:nvPr/>
        </p:nvSpPr>
        <p:spPr>
          <a:xfrm>
            <a:off x="8142231" y="2226879"/>
            <a:ext cx="3882257" cy="2496206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e9c9c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8355724" y="2697512"/>
            <a:ext cx="3442138" cy="14629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프렌차이즈 마다 다른 적립 방식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적립된 쿠폰 및 포인트 유효기간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쿠폰의 유무를 깜빡하는 사람들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599277" y="5492312"/>
            <a:ext cx="1672919" cy="25888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100"/>
              <a:t>출처 </a:t>
            </a:r>
            <a:r>
              <a:rPr lang="en-US" altLang="ko-KR" sz="1100"/>
              <a:t>:</a:t>
            </a:r>
            <a:r>
              <a:rPr lang="ko-KR" altLang="en-US" sz="1100"/>
              <a:t> 트렌드모니터</a:t>
            </a:r>
            <a:endParaRPr lang="ko-KR" altLang="en-US" sz="1100"/>
          </a:p>
        </p:txBody>
      </p:sp>
      <p:sp>
        <p:nvSpPr>
          <p:cNvPr id="54" name="TextBox 14"/>
          <p:cNvSpPr txBox="1"/>
          <p:nvPr/>
        </p:nvSpPr>
        <p:spPr>
          <a:xfrm>
            <a:off x="-55562" y="45720"/>
            <a:ext cx="451802" cy="34290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01</a:t>
            </a:r>
            <a:endPara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966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양쪽 대괄호 22"/>
          <p:cNvSpPr/>
          <p:nvPr/>
        </p:nvSpPr>
        <p:spPr>
          <a:xfrm>
            <a:off x="2931160" y="2567935"/>
            <a:ext cx="6329680" cy="1722120"/>
          </a:xfrm>
          <a:prstGeom prst="bracketPair">
            <a:avLst>
              <a:gd name="adj" fmla="val 16667"/>
            </a:avLst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94910" y="2567935"/>
            <a:ext cx="2164080" cy="75438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spc="600">
                <a:solidFill>
                  <a:schemeClr val="lt1"/>
                </a:solidFill>
              </a:rPr>
              <a:t>Part 2</a:t>
            </a:r>
            <a:endParaRPr lang="en-US" altLang="ko-KR" sz="4400" spc="600">
              <a:solidFill>
                <a:schemeClr val="l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52035" y="3492495"/>
            <a:ext cx="2497455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b="1" spc="600">
                <a:solidFill>
                  <a:schemeClr val="lt1"/>
                </a:solidFill>
              </a:rPr>
              <a:t>기술 스택</a:t>
            </a:r>
            <a:endParaRPr lang="ko-KR" altLang="en-US" sz="3600" b="1" spc="6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419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33120" y="0"/>
            <a:ext cx="1320800" cy="130048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3120" y="6532880"/>
            <a:ext cx="1320800" cy="325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60990" y="592594"/>
            <a:ext cx="127150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목차</a:t>
            </a:r>
            <a:endParaRPr lang="ko-KR" altLang="en-US" sz="4000" b="1" spc="60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1493520" y="1884680"/>
            <a:ext cx="3436620" cy="523220"/>
            <a:chOff x="1493520" y="2052320"/>
            <a:chExt cx="3436620" cy="523220"/>
          </a:xfrm>
        </p:grpSpPr>
        <p:sp>
          <p:nvSpPr>
            <p:cNvPr id="4" name="TextBox 3"/>
            <p:cNvSpPr txBox="1"/>
            <p:nvPr/>
          </p:nvSpPr>
          <p:spPr>
            <a:xfrm>
              <a:off x="2260990" y="2052320"/>
              <a:ext cx="266915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spc="600">
                  <a:solidFill>
                    <a:schemeClr val="accent6">
                      <a:lumMod val="75000"/>
                    </a:schemeClr>
                  </a:solidFill>
                </a:rPr>
                <a:t>목표 및 개요</a:t>
              </a:r>
              <a:endParaRPr lang="ko-KR" altLang="en-US" sz="2800" b="1" spc="6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/>
                <a:t>01</a:t>
              </a:r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 rot="0">
            <a:off x="1493520" y="2432013"/>
            <a:ext cx="2670555" cy="523220"/>
            <a:chOff x="1493520" y="2052320"/>
            <a:chExt cx="2670555" cy="523220"/>
          </a:xfrm>
        </p:grpSpPr>
        <p:sp>
          <p:nvSpPr>
            <p:cNvPr id="17" name="TextBox 16"/>
            <p:cNvSpPr txBox="1"/>
            <p:nvPr/>
          </p:nvSpPr>
          <p:spPr>
            <a:xfrm>
              <a:off x="2260990" y="2052320"/>
              <a:ext cx="190308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spc="600">
                  <a:solidFill>
                    <a:schemeClr val="accent6">
                      <a:lumMod val="75000"/>
                    </a:schemeClr>
                  </a:solidFill>
                </a:rPr>
                <a:t>기술스택</a:t>
              </a:r>
              <a:endParaRPr lang="ko-KR" altLang="en-US" sz="2800" b="1" spc="6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/>
                <a:t>02</a:t>
              </a:r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 rot="0">
            <a:off x="1493520" y="2979346"/>
            <a:ext cx="3100160" cy="523220"/>
            <a:chOff x="1493520" y="2052320"/>
            <a:chExt cx="3100160" cy="523220"/>
          </a:xfrm>
        </p:grpSpPr>
        <p:sp>
          <p:nvSpPr>
            <p:cNvPr id="20" name="TextBox 19"/>
            <p:cNvSpPr txBox="1"/>
            <p:nvPr/>
          </p:nvSpPr>
          <p:spPr>
            <a:xfrm>
              <a:off x="2260990" y="2052320"/>
              <a:ext cx="233269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spc="600">
                  <a:solidFill>
                    <a:schemeClr val="accent6">
                      <a:lumMod val="75000"/>
                    </a:schemeClr>
                  </a:solidFill>
                </a:rPr>
                <a:t>플로우차트</a:t>
              </a:r>
              <a:endParaRPr lang="ko-KR" altLang="en-US" sz="2800" b="1" spc="6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/>
                <a:t>03</a:t>
              </a:r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 rot="0">
            <a:off x="1493520" y="3526679"/>
            <a:ext cx="2670555" cy="523220"/>
            <a:chOff x="1493520" y="2052320"/>
            <a:chExt cx="2670555" cy="523220"/>
          </a:xfrm>
        </p:grpSpPr>
        <p:sp>
          <p:nvSpPr>
            <p:cNvPr id="23" name="TextBox 22"/>
            <p:cNvSpPr txBox="1"/>
            <p:nvPr/>
          </p:nvSpPr>
          <p:spPr>
            <a:xfrm>
              <a:off x="2260990" y="2052320"/>
              <a:ext cx="190308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spc="600">
                  <a:solidFill>
                    <a:schemeClr val="accent6">
                      <a:lumMod val="75000"/>
                    </a:schemeClr>
                  </a:solidFill>
                </a:rPr>
                <a:t>코드설명</a:t>
              </a:r>
              <a:endParaRPr lang="ko-KR" altLang="en-US" sz="2800" b="1" spc="6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/>
                <a:t>04</a:t>
              </a:r>
              <a:endParaRPr lang="ko-KR" altLang="en-US"/>
            </a:p>
          </p:txBody>
        </p:sp>
      </p:grpSp>
      <p:pic>
        <p:nvPicPr>
          <p:cNvPr id="8" name="그림 7" descr="컵, 테이블, 실내, 앉아있는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17731" y="0"/>
            <a:ext cx="4572000" cy="6858000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 rot="0">
            <a:off x="1493520" y="4074012"/>
            <a:ext cx="4446270" cy="523220"/>
            <a:chOff x="1493520" y="2052320"/>
            <a:chExt cx="4446270" cy="523220"/>
          </a:xfrm>
        </p:grpSpPr>
        <p:sp>
          <p:nvSpPr>
            <p:cNvPr id="26" name="TextBox 25"/>
            <p:cNvSpPr txBox="1"/>
            <p:nvPr/>
          </p:nvSpPr>
          <p:spPr>
            <a:xfrm>
              <a:off x="2260990" y="2052320"/>
              <a:ext cx="367880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spc="600">
                  <a:solidFill>
                    <a:schemeClr val="accent6">
                      <a:lumMod val="75000"/>
                    </a:schemeClr>
                  </a:solidFill>
                </a:rPr>
                <a:t>문제 해결 및 고찰</a:t>
              </a:r>
              <a:endParaRPr lang="ko-KR" altLang="en-US" sz="2800" b="1" spc="6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/>
                <a:t>05</a:t>
              </a:r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 rot="0">
            <a:off x="1493520" y="4621345"/>
            <a:ext cx="2670555" cy="523220"/>
            <a:chOff x="1493520" y="2052320"/>
            <a:chExt cx="2670555" cy="523220"/>
          </a:xfrm>
        </p:grpSpPr>
        <p:sp>
          <p:nvSpPr>
            <p:cNvPr id="29" name="TextBox 28"/>
            <p:cNvSpPr txBox="1"/>
            <p:nvPr/>
          </p:nvSpPr>
          <p:spPr>
            <a:xfrm>
              <a:off x="2260990" y="2052320"/>
              <a:ext cx="190308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spc="600">
                  <a:solidFill>
                    <a:schemeClr val="accent6">
                      <a:lumMod val="75000"/>
                    </a:schemeClr>
                  </a:solidFill>
                </a:rPr>
                <a:t>일정관리</a:t>
              </a:r>
              <a:endParaRPr lang="ko-KR" altLang="en-US" sz="2800" b="1" spc="6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/>
                <a:t>06</a:t>
              </a:r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 rot="0">
            <a:off x="1493520" y="5168676"/>
            <a:ext cx="3941445" cy="523220"/>
            <a:chOff x="1493520" y="2052320"/>
            <a:chExt cx="3941445" cy="523220"/>
          </a:xfrm>
        </p:grpSpPr>
        <p:sp>
          <p:nvSpPr>
            <p:cNvPr id="35" name="TextBox 34"/>
            <p:cNvSpPr txBox="1"/>
            <p:nvPr/>
          </p:nvSpPr>
          <p:spPr>
            <a:xfrm>
              <a:off x="2260990" y="2052320"/>
              <a:ext cx="317397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spc="600">
                  <a:solidFill>
                    <a:schemeClr val="accent6">
                      <a:lumMod val="75000"/>
                    </a:schemeClr>
                  </a:solidFill>
                </a:rPr>
                <a:t>시연 및 </a:t>
              </a:r>
              <a:r>
                <a:rPr lang="en-US" altLang="ko-KR" sz="2800" b="1" spc="600">
                  <a:solidFill>
                    <a:schemeClr val="accent6">
                      <a:lumMod val="75000"/>
                    </a:schemeClr>
                  </a:solidFill>
                </a:rPr>
                <a:t>Q &amp; A</a:t>
              </a:r>
              <a:endParaRPr lang="en-US" altLang="ko-KR" sz="2800" b="1" spc="6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/>
                <a:t>07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8021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085" y="373731"/>
            <a:ext cx="600997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기술스택 및 개발환경</a:t>
            </a:r>
            <a:endParaRPr lang="ko-KR" altLang="en-US" sz="4000" b="1" spc="60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285749" cy="6858000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55562" y="45720"/>
            <a:ext cx="451802" cy="3429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700"/>
              <a:t>02</a:t>
            </a:r>
            <a:endParaRPr lang="en-US" altLang="ko-KR" sz="1700"/>
          </a:p>
        </p:txBody>
      </p:sp>
      <p:sp>
        <p:nvSpPr>
          <p:cNvPr id="2" name="TextBox 1"/>
          <p:cNvSpPr txBox="1"/>
          <p:nvPr/>
        </p:nvSpPr>
        <p:spPr>
          <a:xfrm>
            <a:off x="772550" y="1969717"/>
            <a:ext cx="10947010" cy="2193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개발 언어 </a:t>
            </a:r>
            <a:r>
              <a:rPr lang="en-US" altLang="ko-KR" sz="2400" dirty="0"/>
              <a:t>: Python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개발 환경 </a:t>
            </a:r>
            <a:r>
              <a:rPr lang="en-US" altLang="ko-KR" sz="2400" dirty="0"/>
              <a:t>: Window 11, </a:t>
            </a:r>
            <a:r>
              <a:rPr lang="en-US" altLang="ko-KR" sz="2400" dirty="0" err="1"/>
              <a:t>PyCharm</a:t>
            </a:r>
            <a:r>
              <a:rPr lang="en-US" altLang="ko-KR" sz="2400" dirty="0"/>
              <a:t> IDE, Anaconda </a:t>
            </a:r>
            <a:r>
              <a:rPr lang="en-US" altLang="ko-KR" sz="2400" dirty="0" err="1"/>
              <a:t>venv</a:t>
            </a:r>
            <a:r>
              <a:rPr lang="en-US" altLang="ko-KR" sz="2400" dirty="0"/>
              <a:t>(Python 3.8)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기술 스택 </a:t>
            </a:r>
            <a:r>
              <a:rPr lang="en-US" altLang="ko-KR" sz="2400" dirty="0"/>
              <a:t>: cv2, torch, MTCNN, cosine, </a:t>
            </a:r>
            <a:r>
              <a:rPr lang="en-US" altLang="ko-KR" sz="2400" dirty="0" err="1"/>
              <a:t>speech_recognition</a:t>
            </a:r>
            <a:r>
              <a:rPr lang="en-US" altLang="ko-KR" sz="2400" dirty="0"/>
              <a:t>, pyttsx3</a:t>
            </a:r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4894" y="55062"/>
            <a:ext cx="885949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91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9" name=""/>
          <p:cNvSpPr/>
          <p:nvPr/>
        </p:nvSpPr>
        <p:spPr>
          <a:xfrm>
            <a:off x="4736224" y="1386051"/>
            <a:ext cx="6897413" cy="40858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3" name="양쪽 대괄호 22"/>
          <p:cNvSpPr/>
          <p:nvPr/>
        </p:nvSpPr>
        <p:spPr>
          <a:xfrm>
            <a:off x="2931160" y="2567935"/>
            <a:ext cx="6329680" cy="1722120"/>
          </a:xfrm>
          <a:prstGeom prst="bracketPair">
            <a:avLst>
              <a:gd name="adj" fmla="val 16667"/>
            </a:avLst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56810" y="2567935"/>
            <a:ext cx="2164080" cy="7543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spc="600">
                <a:solidFill>
                  <a:schemeClr val="dk1"/>
                </a:solidFill>
              </a:rPr>
              <a:t>Part 3</a:t>
            </a:r>
            <a:endParaRPr lang="en-US" altLang="ko-KR" sz="4400" spc="600">
              <a:solidFill>
                <a:schemeClr val="dk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80585" y="3492495"/>
            <a:ext cx="281178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b="1" spc="600">
                <a:solidFill>
                  <a:schemeClr val="dk1"/>
                </a:solidFill>
              </a:rPr>
              <a:t>플로우차트</a:t>
            </a:r>
            <a:endParaRPr lang="ko-KR" altLang="en-US" sz="3600" b="1" spc="6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433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471" y="323478"/>
            <a:ext cx="3051969" cy="6937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플로우차트</a:t>
            </a:r>
            <a:endParaRPr lang="ko-KR" altLang="en-US" sz="4000" b="1" spc="60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285749" cy="6858000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55562" y="45720"/>
            <a:ext cx="451802" cy="3429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700"/>
              <a:t>03</a:t>
            </a:r>
            <a:endParaRPr lang="en-US" altLang="ko-KR" sz="17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4894" y="55062"/>
            <a:ext cx="885949" cy="981212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4082" y="1378451"/>
            <a:ext cx="10777891" cy="47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53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66335" y="2567935"/>
            <a:ext cx="2240279" cy="7543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spc="600">
                <a:solidFill>
                  <a:schemeClr val="bg1"/>
                </a:solidFill>
              </a:rPr>
              <a:t>Part 4</a:t>
            </a:r>
            <a:endParaRPr lang="en-US" altLang="ko-KR" sz="4400" spc="60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52035" y="3492495"/>
            <a:ext cx="249745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b="1" spc="600">
                <a:solidFill>
                  <a:schemeClr val="bg1"/>
                </a:solidFill>
              </a:rPr>
              <a:t>코드 설명</a:t>
            </a:r>
            <a:endParaRPr lang="ko-KR" altLang="en-US" sz="3600" b="1" spc="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944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6153" y="312968"/>
            <a:ext cx="254428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코드설명</a:t>
            </a:r>
            <a:endParaRPr lang="ko-KR" altLang="en-US" sz="4000" b="1" spc="60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자유형: 도형 12"/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137160" tIns="137160" rIns="137160" bIns="13716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3600" kern="1200"/>
          </a:p>
        </p:txBody>
      </p:sp>
      <p:sp>
        <p:nvSpPr>
          <p:cNvPr id="16" name="자유형: 도형 15"/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137160" tIns="137160" rIns="137160" bIns="13716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3600" kern="120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285749" cy="6858000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55562" y="45720"/>
            <a:ext cx="451802" cy="3429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700"/>
              <a:t>04</a:t>
            </a:r>
            <a:endParaRPr lang="en-US" altLang="ko-KR" sz="170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24894" y="55062"/>
            <a:ext cx="885949" cy="9812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1333" y="1255038"/>
            <a:ext cx="5315681" cy="5394682"/>
          </a:xfrm>
          <a:prstGeom prst="rect">
            <a:avLst/>
          </a:prstGeom>
        </p:spPr>
      </p:pic>
      <p:sp>
        <p:nvSpPr>
          <p:cNvPr id="19" name="자유형: 도형 12"/>
          <p:cNvSpPr/>
          <p:nvPr/>
        </p:nvSpPr>
        <p:spPr>
          <a:xfrm>
            <a:off x="6461761" y="1265198"/>
            <a:ext cx="5120640" cy="4714181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137160" tIns="137160" rIns="137160" bIns="137160" anchor="ctr" anchorCtr="0">
            <a:noAutofit/>
          </a:bodyPr>
          <a:lstStyle/>
          <a:p>
            <a:pPr marL="342900" lvl="0" indent="-342900" algn="l" defTabSz="1600200" latinLnBrk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/>
              <a:buChar char="•"/>
              <a:defRPr/>
            </a:pPr>
            <a:r>
              <a:rPr lang="ko-KR" altLang="en-US" b="1" kern="1200"/>
              <a:t>챗봇</a:t>
            </a:r>
            <a:r>
              <a:rPr lang="en-US" altLang="ko-KR" b="1" kern="1200"/>
              <a:t> </a:t>
            </a:r>
            <a:r>
              <a:rPr lang="ko-KR" altLang="en-US" b="1" kern="1200"/>
              <a:t>시스템에서 사용자의 입력을 해석하고 적절한 응답을 생성하는 부분</a:t>
            </a:r>
            <a:endParaRPr lang="ko-KR" altLang="en-US" b="1" kern="1200"/>
          </a:p>
          <a:p>
            <a:pPr marL="342900" lvl="0" indent="-342900" algn="l" defTabSz="1600200" latinLnBrk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/>
              <a:buChar char="•"/>
              <a:defRPr/>
            </a:pPr>
            <a:r>
              <a:rPr lang="ko-KR" altLang="en-US" kern="1200"/>
              <a:t>롤 검사 </a:t>
            </a:r>
            <a:r>
              <a:rPr lang="ko-KR" altLang="en-US"/>
              <a:t>로직 </a:t>
            </a:r>
            <a:r>
              <a:rPr lang="en-US" altLang="ko-KR"/>
              <a:t>: ’chat_dic’</a:t>
            </a:r>
            <a:r>
              <a:rPr lang="ko-KR" altLang="en-US"/>
              <a:t>에 있는 각 룰을 반복하면서 사용자의 입력에 해당 룰의 단어 또는 구문이 있는지 검사</a:t>
            </a:r>
            <a:endParaRPr lang="ko-KR" altLang="en-US"/>
          </a:p>
          <a:p>
            <a:pPr marL="342900" lvl="0" indent="-342900" algn="l" defTabSz="1600200" latinLnBrk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/>
              <a:buChar char="•"/>
              <a:defRPr/>
            </a:pPr>
            <a:r>
              <a:rPr lang="en-US" altLang="ko-KR"/>
              <a:t>‘Index’ : </a:t>
            </a:r>
            <a:r>
              <a:rPr lang="ko-KR" altLang="en-US"/>
              <a:t>현재 규칙에 부합하는 부분 문자열이 사용자 입력에서 처음 나타나는 위치</a:t>
            </a:r>
            <a:endParaRPr lang="ko-KR" altLang="en-US"/>
          </a:p>
          <a:p>
            <a:pPr marL="342900" lvl="0" indent="-342900" algn="l" defTabSz="1600200" latinLnBrk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/>
              <a:buChar char="•"/>
              <a:defRPr/>
            </a:pPr>
            <a:r>
              <a:rPr lang="ko-KR" altLang="en-US"/>
              <a:t>결과 반환 </a:t>
            </a:r>
            <a:r>
              <a:rPr lang="en-US" altLang="ko-KR"/>
              <a:t>:</a:t>
            </a:r>
            <a:r>
              <a:rPr lang="ko-KR" altLang="en-US"/>
              <a:t> 룰에 부합하는 경우 해당 룰의 인덱스와 미리 정의된 응답을 반환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3749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자유형: 도형 12"/>
          <p:cNvSpPr/>
          <p:nvPr/>
        </p:nvSpPr>
        <p:spPr>
          <a:xfrm>
            <a:off x="7195581" y="1265198"/>
            <a:ext cx="4386819" cy="4714181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137160" tIns="137160" rIns="137160" bIns="137160" anchor="ctr" anchorCtr="0">
            <a:noAutofit/>
          </a:bodyPr>
          <a:lstStyle/>
          <a:p>
            <a:pPr marL="342900" lvl="0" indent="-342900" algn="l" defTabSz="1600200" latinLnBrk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/>
              <a:buChar char="•"/>
              <a:defRPr/>
            </a:pPr>
            <a:r>
              <a:rPr lang="en-US" altLang="ko-KR" kern="1200"/>
              <a:t>Mtcnn.detect</a:t>
            </a:r>
            <a:r>
              <a:rPr lang="en-US" altLang="ko-KR"/>
              <a:t>() </a:t>
            </a:r>
            <a:r>
              <a:rPr lang="ko-KR" altLang="en-US"/>
              <a:t>메서드는 얼굴의 바운딩 박스와 랜드마크를 반환하는데 여기서는 얼굴의 바운딩 박스만 사용</a:t>
            </a:r>
            <a:r>
              <a:rPr lang="en-US" altLang="ko-KR"/>
              <a:t>.</a:t>
            </a:r>
            <a:endParaRPr lang="en-US" altLang="ko-KR"/>
          </a:p>
          <a:p>
            <a:pPr marL="342900" lvl="0" indent="-342900" algn="l" defTabSz="1600200" latinLnBrk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/>
              <a:buChar char="•"/>
              <a:defRPr/>
            </a:pPr>
            <a:r>
              <a:rPr lang="ko-KR" altLang="en-US" kern="1200"/>
              <a:t>여러 얼굴 중에서 크기가 가장 큰 얼굴을 선택</a:t>
            </a:r>
            <a:r>
              <a:rPr lang="en-US" altLang="ko-KR" kern="1200"/>
              <a:t>.</a:t>
            </a:r>
            <a:endParaRPr lang="en-US" altLang="ko-KR" kern="1200"/>
          </a:p>
          <a:p>
            <a:pPr marL="342900" lvl="0" indent="-342900" algn="l" defTabSz="1600200" latinLnBrk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/>
              <a:buChar char="•"/>
              <a:defRPr/>
            </a:pPr>
            <a:r>
              <a:rPr lang="ko-KR" altLang="en-US"/>
              <a:t>이후 선택된 얼굴 영역에 대해 추가적인 전처리 및 임베딩 계산이 수행되며</a:t>
            </a:r>
            <a:r>
              <a:rPr lang="en-US" altLang="ko-KR"/>
              <a:t>, </a:t>
            </a:r>
            <a:r>
              <a:rPr lang="ko-KR" altLang="en-US"/>
              <a:t>챗봇 시스템에 전달</a:t>
            </a:r>
            <a:r>
              <a:rPr lang="en-US" altLang="ko-KR"/>
              <a:t>.</a:t>
            </a:r>
            <a:endParaRPr lang="en-US" altLang="ko-KR" kern="1200"/>
          </a:p>
        </p:txBody>
      </p:sp>
      <p:sp>
        <p:nvSpPr>
          <p:cNvPr id="16" name="자유형: 도형 15"/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137160" tIns="137160" rIns="137160" bIns="13716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3600" kern="120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285749" cy="6858000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55562" y="45720"/>
            <a:ext cx="451802" cy="3429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700"/>
              <a:t>04</a:t>
            </a:r>
            <a:endParaRPr lang="en-US" altLang="ko-KR" sz="17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24894" y="55062"/>
            <a:ext cx="885949" cy="98121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7914" y="1265198"/>
            <a:ext cx="5434425" cy="4820861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826153" y="312968"/>
            <a:ext cx="2544286" cy="707886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600" normalizeH="0" baseline="0" mc:Ignorable="hp" hp:hslEmbossed="0">
                <a:solidFill>
                  <a:srgbClr val="464444"/>
                </a:solidFill>
                <a:latin typeface="나눔스퀘어 Bold"/>
                <a:ea typeface="나눔스퀘어 Bold"/>
              </a:rPr>
              <a:t>코드설명</a:t>
            </a:r>
            <a:endParaRPr xmlns:mc="http://schemas.openxmlformats.org/markup-compatibility/2006" xmlns:hp="http://schemas.haansoft.com/office/presentation/8.0" kumimoji="0" lang="ko-KR" altLang="en-US" sz="4000" b="1" i="0" u="none" strike="noStrike" kern="1200" cap="none" spc="600" normalizeH="0" baseline="0" mc:Ignorable="hp" hp:hslEmbossed="0">
              <a:solidFill>
                <a:srgbClr val="464444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2870847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자유형: 도형 12"/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137160" tIns="137160" rIns="137160" bIns="13716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3600" kern="1200"/>
          </a:p>
        </p:txBody>
      </p:sp>
      <p:sp>
        <p:nvSpPr>
          <p:cNvPr id="16" name="자유형: 도형 15"/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137160" tIns="137160" rIns="137160" bIns="13716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3600" kern="120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285749" cy="6858000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55562" y="45720"/>
            <a:ext cx="451802" cy="3429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700"/>
              <a:t>04</a:t>
            </a:r>
            <a:endParaRPr lang="en-US" altLang="ko-KR" sz="17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24894" y="55062"/>
            <a:ext cx="885949" cy="98121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3449" y="1255038"/>
            <a:ext cx="4101949" cy="5311497"/>
          </a:xfrm>
          <a:prstGeom prst="rect">
            <a:avLst/>
          </a:prstGeom>
        </p:spPr>
      </p:pic>
      <p:sp>
        <p:nvSpPr>
          <p:cNvPr id="6" name="액자 5"/>
          <p:cNvSpPr/>
          <p:nvPr/>
        </p:nvSpPr>
        <p:spPr>
          <a:xfrm>
            <a:off x="1148118" y="4373880"/>
            <a:ext cx="2664699" cy="1005840"/>
          </a:xfrm>
          <a:prstGeom prst="frame">
            <a:avLst>
              <a:gd name="adj1" fmla="val 643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46989" y="1225274"/>
            <a:ext cx="3607871" cy="1571372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V="1">
            <a:off x="3812817" y="2010960"/>
            <a:ext cx="2121345" cy="28360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93081" y="2838041"/>
            <a:ext cx="6405880" cy="3379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/>
              <a:t>TTS(Text-to-Speech )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/>
              <a:t>텍스트를 음성으로 변환하는 기술이나 서비스</a:t>
            </a:r>
            <a:endParaRPr lang="ko-KR" alt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/>
              <a:t>‘pyttsx3’</a:t>
            </a:r>
            <a:r>
              <a:rPr lang="ko-KR" altLang="en-US"/>
              <a:t> 라이브러리 사용</a:t>
            </a:r>
            <a:endParaRPr lang="ko-KR" alt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/>
              <a:t>‘pyttsx3.init()’ – </a:t>
            </a:r>
            <a:r>
              <a:rPr lang="ko-KR" altLang="en-US"/>
              <a:t>음성 합성을 위한 엔진을 설정하고 초기화</a:t>
            </a:r>
            <a:endParaRPr lang="ko-KR" alt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/>
              <a:t>Say() – </a:t>
            </a:r>
            <a:r>
              <a:rPr lang="ko-KR" altLang="en-US"/>
              <a:t>메서드를 사용하여 음성으로 출력할 텍스트를 전달</a:t>
            </a:r>
            <a:endParaRPr lang="ko-KR" alt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/>
              <a:t>runAndWait()</a:t>
            </a:r>
            <a:r>
              <a:rPr lang="ko-KR" altLang="en-US"/>
              <a:t>엔진이 </a:t>
            </a:r>
            <a:r>
              <a:rPr lang="en-US" altLang="ko-KR"/>
              <a:t>say() </a:t>
            </a:r>
            <a:r>
              <a:rPr lang="ko-KR" altLang="en-US"/>
              <a:t>메서드로 전달받은 텍스트를 </a:t>
            </a:r>
            <a:endParaRPr lang="ko-KR" altLang="en-US"/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    </a:t>
            </a:r>
            <a:r>
              <a:rPr lang="ko-KR" altLang="en-US"/>
              <a:t>실제로 음성으로 변환하고 출력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/>
              <a:t>    음성 출력이 완료될 때까지 프로그램의 실행을 일시 중지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17" name="TextBox 3"/>
          <p:cNvSpPr txBox="1"/>
          <p:nvPr/>
        </p:nvSpPr>
        <p:spPr>
          <a:xfrm>
            <a:off x="826153" y="312968"/>
            <a:ext cx="2544286" cy="707886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600" normalizeH="0" baseline="0" mc:Ignorable="hp" hp:hslEmbossed="0">
                <a:solidFill>
                  <a:srgbClr val="464444"/>
                </a:solidFill>
                <a:latin typeface="나눔스퀘어 Bold"/>
                <a:ea typeface="나눔스퀘어 Bold"/>
              </a:rPr>
              <a:t>코드설명</a:t>
            </a:r>
            <a:endParaRPr xmlns:mc="http://schemas.openxmlformats.org/markup-compatibility/2006" xmlns:hp="http://schemas.haansoft.com/office/presentation/8.0" kumimoji="0" lang="ko-KR" altLang="en-US" sz="4000" b="1" i="0" u="none" strike="noStrike" kern="1200" cap="none" spc="600" normalizeH="0" baseline="0" mc:Ignorable="hp" hp:hslEmbossed="0">
              <a:solidFill>
                <a:srgbClr val="464444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3680246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241"/>
            <a:ext cx="12192000" cy="6976241"/>
          </a:xfrm>
          <a:prstGeom prst="rect">
            <a:avLst/>
          </a:prstGeom>
        </p:spPr>
      </p:pic>
      <p:sp>
        <p:nvSpPr>
          <p:cNvPr id="23" name="양쪽 대괄호 22"/>
          <p:cNvSpPr/>
          <p:nvPr/>
        </p:nvSpPr>
        <p:spPr>
          <a:xfrm>
            <a:off x="2931160" y="2567935"/>
            <a:ext cx="6329680" cy="1722120"/>
          </a:xfrm>
          <a:prstGeom prst="bracketPair">
            <a:avLst>
              <a:gd name="adj" fmla="val 16667"/>
            </a:avLst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56810" y="2567935"/>
            <a:ext cx="2164080" cy="7543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spc="600">
                <a:solidFill>
                  <a:schemeClr val="dk1"/>
                </a:solidFill>
              </a:rPr>
              <a:t>Part 5</a:t>
            </a:r>
            <a:endParaRPr lang="en-US" altLang="ko-KR" sz="4400" spc="600">
              <a:solidFill>
                <a:schemeClr val="dk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51910" y="3492495"/>
            <a:ext cx="445960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b="1" spc="600">
                <a:solidFill>
                  <a:schemeClr val="dk1"/>
                </a:solidFill>
              </a:rPr>
              <a:t>문제 해결 및 고찰</a:t>
            </a:r>
            <a:endParaRPr lang="ko-KR" altLang="en-US" sz="3600" b="1" spc="6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471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2883" y="336945"/>
            <a:ext cx="519772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문제점 및 해결방안</a:t>
            </a:r>
            <a:endParaRPr lang="ko-KR" altLang="en-US" sz="4000" b="1" spc="60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285749" cy="6858000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-55562" y="45720"/>
            <a:ext cx="451802" cy="3429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700"/>
              <a:t>05</a:t>
            </a:r>
            <a:endParaRPr lang="en-US" altLang="ko-KR" sz="1700"/>
          </a:p>
        </p:txBody>
      </p:sp>
      <p:sp>
        <p:nvSpPr>
          <p:cNvPr id="9" name="직사각형 8"/>
          <p:cNvSpPr/>
          <p:nvPr/>
        </p:nvSpPr>
        <p:spPr>
          <a:xfrm>
            <a:off x="671816" y="1418252"/>
            <a:ext cx="10848367" cy="505719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/>
              <a:t>   </a:t>
            </a:r>
            <a:r>
              <a:rPr lang="en-US" altLang="ko-KR">
                <a:solidFill>
                  <a:schemeClr val="tx1"/>
                </a:solidFill>
              </a:rPr>
              <a:t>1.</a:t>
            </a:r>
            <a:r>
              <a:rPr lang="ko-KR" altLang="en-US">
                <a:solidFill>
                  <a:schemeClr val="tx1"/>
                </a:solidFill>
              </a:rPr>
              <a:t> 페이스넷 얼굴인식 문제 </a:t>
            </a:r>
            <a:r>
              <a:rPr lang="en-US" altLang="ko-KR">
                <a:solidFill>
                  <a:schemeClr val="tx1"/>
                </a:solidFill>
              </a:rPr>
              <a:t>:</a:t>
            </a:r>
            <a:endParaRPr lang="en-US" altLang="ko-KR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tx1"/>
                </a:solidFill>
              </a:rPr>
              <a:t>	• </a:t>
            </a:r>
            <a:r>
              <a:rPr lang="ko-KR" altLang="en-US">
                <a:solidFill>
                  <a:schemeClr val="tx1"/>
                </a:solidFill>
              </a:rPr>
              <a:t>문       제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페이스넷의 얼굴인식이 정확하지 않음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tx1"/>
                </a:solidFill>
              </a:rPr>
              <a:t>	• </a:t>
            </a:r>
            <a:r>
              <a:rPr lang="ko-KR" altLang="en-US">
                <a:solidFill>
                  <a:schemeClr val="tx1"/>
                </a:solidFill>
              </a:rPr>
              <a:t>해결방안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키오스크 설치 장소의 조건 통일화로 문제 해결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   </a:t>
            </a:r>
            <a:r>
              <a:rPr lang="en-US" altLang="ko-KR">
                <a:solidFill>
                  <a:schemeClr val="tx1"/>
                </a:solidFill>
              </a:rPr>
              <a:t>2.</a:t>
            </a:r>
            <a:r>
              <a:rPr lang="ko-KR" altLang="en-US">
                <a:solidFill>
                  <a:schemeClr val="tx1"/>
                </a:solidFill>
              </a:rPr>
              <a:t> 마이크 인식 </a:t>
            </a:r>
            <a:r>
              <a:rPr lang="en-US" altLang="ko-KR">
                <a:solidFill>
                  <a:schemeClr val="tx1"/>
                </a:solidFill>
              </a:rPr>
              <a:t>:</a:t>
            </a:r>
            <a:endParaRPr lang="en-US" altLang="ko-KR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tx1"/>
                </a:solidFill>
              </a:rPr>
              <a:t>	• </a:t>
            </a:r>
            <a:r>
              <a:rPr lang="ko-KR" altLang="en-US">
                <a:solidFill>
                  <a:schemeClr val="tx1"/>
                </a:solidFill>
              </a:rPr>
              <a:t>문       제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내장 마이크 사용 시 인식 문제 발생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tx1"/>
                </a:solidFill>
              </a:rPr>
              <a:t>	• </a:t>
            </a:r>
            <a:r>
              <a:rPr lang="ko-KR" altLang="en-US">
                <a:solidFill>
                  <a:schemeClr val="tx1"/>
                </a:solidFill>
              </a:rPr>
              <a:t>해결방안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외장 마이크 사용하여 해결 가능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tx1"/>
                </a:solidFill>
              </a:rPr>
              <a:t>   3.</a:t>
            </a:r>
            <a:r>
              <a:rPr lang="ko-KR" altLang="en-US">
                <a:solidFill>
                  <a:schemeClr val="tx1"/>
                </a:solidFill>
              </a:rPr>
              <a:t> 법적인 문제 </a:t>
            </a:r>
            <a:r>
              <a:rPr lang="en-US" altLang="ko-KR">
                <a:solidFill>
                  <a:schemeClr val="tx1"/>
                </a:solidFill>
              </a:rPr>
              <a:t>:</a:t>
            </a:r>
            <a:endParaRPr lang="en-US" altLang="ko-KR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tx1"/>
                </a:solidFill>
              </a:rPr>
              <a:t>	• </a:t>
            </a:r>
            <a:r>
              <a:rPr lang="ko-KR" altLang="en-US">
                <a:solidFill>
                  <a:schemeClr val="tx1"/>
                </a:solidFill>
              </a:rPr>
              <a:t>문       제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개인정보 저장 우려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br>
              <a:rPr lang="en-US" altLang="ko-KR">
                <a:solidFill>
                  <a:schemeClr val="tx1"/>
                </a:solidFill>
              </a:rPr>
            </a:br>
            <a:r>
              <a:rPr lang="en-US" altLang="ko-KR">
                <a:solidFill>
                  <a:schemeClr val="tx1"/>
                </a:solidFill>
              </a:rPr>
              <a:t>	• </a:t>
            </a:r>
            <a:r>
              <a:rPr lang="ko-KR" altLang="en-US">
                <a:solidFill>
                  <a:schemeClr val="tx1"/>
                </a:solidFill>
              </a:rPr>
              <a:t>해결방안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페이스넷은 얼굴 윤곽선만 저장하므로 개인정보 보호 확보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24894" y="55062"/>
            <a:ext cx="885949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44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2721" y="396722"/>
            <a:ext cx="162256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고 찰</a:t>
            </a:r>
            <a:endParaRPr lang="ko-KR" altLang="en-US" sz="4000" b="1" spc="60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285749" cy="6858000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-55562" y="45720"/>
            <a:ext cx="451802" cy="3429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700"/>
              <a:t>05</a:t>
            </a:r>
            <a:endParaRPr lang="en-US" altLang="ko-KR" sz="1700"/>
          </a:p>
        </p:txBody>
      </p:sp>
      <p:sp>
        <p:nvSpPr>
          <p:cNvPr id="9" name="직사각형 8"/>
          <p:cNvSpPr/>
          <p:nvPr/>
        </p:nvSpPr>
        <p:spPr>
          <a:xfrm>
            <a:off x="671816" y="1418252"/>
            <a:ext cx="10848367" cy="505719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tx1"/>
                </a:solidFill>
              </a:rPr>
              <a:t>   1.</a:t>
            </a:r>
            <a:r>
              <a:rPr lang="ko-KR" altLang="en-US">
                <a:solidFill>
                  <a:schemeClr val="tx1"/>
                </a:solidFill>
              </a:rPr>
              <a:t> 음성인식 선택 키보드 입력 </a:t>
            </a:r>
            <a:endParaRPr lang="ko-KR" altLang="en-US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tx1"/>
                </a:solidFill>
              </a:rPr>
              <a:t>	• </a:t>
            </a:r>
            <a:r>
              <a:rPr lang="ko-KR" altLang="en-US">
                <a:solidFill>
                  <a:schemeClr val="tx1"/>
                </a:solidFill>
              </a:rPr>
              <a:t>문       제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키보드 입력으로 음성인식 선택 어려움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tx1"/>
                </a:solidFill>
              </a:rPr>
              <a:t>	• </a:t>
            </a:r>
            <a:r>
              <a:rPr lang="ko-KR" altLang="en-US">
                <a:solidFill>
                  <a:schemeClr val="tx1"/>
                </a:solidFill>
              </a:rPr>
              <a:t>해결방안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인터페이스 개선을 통한 편리한 선택 옵션 도입</a:t>
            </a:r>
            <a:endParaRPr lang="ko-KR" altLang="en-US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   </a:t>
            </a:r>
            <a:r>
              <a:rPr lang="en-US" altLang="ko-KR">
                <a:solidFill>
                  <a:schemeClr val="tx1"/>
                </a:solidFill>
              </a:rPr>
              <a:t>2.</a:t>
            </a:r>
            <a:r>
              <a:rPr lang="ko-KR" altLang="en-US">
                <a:solidFill>
                  <a:schemeClr val="tx1"/>
                </a:solidFill>
              </a:rPr>
              <a:t> 규칙기반 챗봇 한계 </a:t>
            </a:r>
            <a:endParaRPr lang="ko-KR" altLang="en-US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tx1"/>
                </a:solidFill>
              </a:rPr>
              <a:t>	• </a:t>
            </a:r>
            <a:r>
              <a:rPr lang="ko-KR" altLang="en-US">
                <a:solidFill>
                  <a:schemeClr val="tx1"/>
                </a:solidFill>
              </a:rPr>
              <a:t>문       제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규칙기반 챗봇은 롤 외 입력 무시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tx1"/>
                </a:solidFill>
              </a:rPr>
              <a:t>	• </a:t>
            </a:r>
            <a:r>
              <a:rPr lang="ko-KR" altLang="en-US">
                <a:solidFill>
                  <a:schemeClr val="tx1"/>
                </a:solidFill>
              </a:rPr>
              <a:t>해결방안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자연어처리 가능한 챗봇 도입 및 필요시 규칙 추가</a:t>
            </a:r>
            <a:endParaRPr lang="ko-KR" altLang="en-US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   </a:t>
            </a:r>
            <a:r>
              <a:rPr lang="en-US" altLang="ko-KR">
                <a:solidFill>
                  <a:schemeClr val="tx1"/>
                </a:solidFill>
              </a:rPr>
              <a:t>3.</a:t>
            </a:r>
            <a:r>
              <a:rPr lang="ko-KR" altLang="en-US">
                <a:solidFill>
                  <a:schemeClr val="tx1"/>
                </a:solidFill>
              </a:rPr>
              <a:t> 얼굴 인식 문제</a:t>
            </a:r>
            <a:endParaRPr lang="ko-KR" altLang="en-US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tx1"/>
                </a:solidFill>
              </a:rPr>
              <a:t>	• </a:t>
            </a:r>
            <a:r>
              <a:rPr lang="ko-KR" altLang="en-US">
                <a:solidFill>
                  <a:schemeClr val="tx1"/>
                </a:solidFill>
              </a:rPr>
              <a:t>문       제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윤곽선이 동일한 사람들은 같은 사람으로 오인식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tx1"/>
                </a:solidFill>
              </a:rPr>
              <a:t>	• </a:t>
            </a:r>
            <a:r>
              <a:rPr lang="ko-KR" altLang="en-US">
                <a:solidFill>
                  <a:schemeClr val="tx1"/>
                </a:solidFill>
              </a:rPr>
              <a:t>해결방안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딥러닝 기반 얼굴 임베딩사용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다양한 조건에서의 학습 데이터 수집</a:t>
            </a: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24894" y="55062"/>
            <a:ext cx="885949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5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양쪽 대괄호 22"/>
          <p:cNvSpPr/>
          <p:nvPr/>
        </p:nvSpPr>
        <p:spPr>
          <a:xfrm>
            <a:off x="2931160" y="2567935"/>
            <a:ext cx="6329680" cy="1722120"/>
          </a:xfrm>
          <a:prstGeom prst="bracketPair">
            <a:avLst>
              <a:gd name="adj" fmla="val 16667"/>
            </a:avLst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94910" y="2567935"/>
            <a:ext cx="2164080" cy="7543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spc="600">
                <a:solidFill>
                  <a:schemeClr val="dk1"/>
                </a:solidFill>
              </a:rPr>
              <a:t>Part 0</a:t>
            </a:r>
            <a:endParaRPr lang="en-US" altLang="ko-KR" sz="4400" spc="600">
              <a:solidFill>
                <a:schemeClr val="dk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82933" y="3492495"/>
            <a:ext cx="183318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600" b="1" spc="600">
                <a:solidFill>
                  <a:schemeClr val="dk1"/>
                </a:solidFill>
              </a:rPr>
              <a:t>R &amp; R</a:t>
            </a:r>
            <a:endParaRPr lang="ko-KR" altLang="en-US" sz="3600" b="1" spc="6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72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85749" cy="6858000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-55562" y="45720"/>
            <a:ext cx="451802" cy="3429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700"/>
              <a:t>05</a:t>
            </a:r>
            <a:endParaRPr lang="en-US" altLang="ko-KR" sz="170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24894" y="55062"/>
            <a:ext cx="885949" cy="981212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1479" y="1297325"/>
            <a:ext cx="10309041" cy="5350468"/>
          </a:xfrm>
          <a:prstGeom prst="rect">
            <a:avLst/>
          </a:prstGeom>
        </p:spPr>
      </p:pic>
      <p:sp>
        <p:nvSpPr>
          <p:cNvPr id="20" name=""/>
          <p:cNvSpPr/>
          <p:nvPr/>
        </p:nvSpPr>
        <p:spPr>
          <a:xfrm>
            <a:off x="1563413" y="2341836"/>
            <a:ext cx="3849414" cy="19706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21" name=""/>
          <p:cNvCxnSpPr/>
          <p:nvPr/>
        </p:nvCxnSpPr>
        <p:spPr>
          <a:xfrm>
            <a:off x="3846075" y="2526424"/>
            <a:ext cx="1566962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"/>
          <p:cNvSpPr txBox="1"/>
          <p:nvPr/>
        </p:nvSpPr>
        <p:spPr>
          <a:xfrm>
            <a:off x="845859" y="338914"/>
            <a:ext cx="1350606" cy="69740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600" normalizeH="0" baseline="0" mc:Ignorable="hp" hp:hslEmbossed="0">
                <a:solidFill>
                  <a:srgbClr val="464444"/>
                </a:solidFill>
                <a:latin typeface="나눔스퀘어 Bold"/>
                <a:ea typeface="나눔스퀘어 Bold"/>
              </a:rPr>
              <a:t>법률</a:t>
            </a:r>
            <a:endParaRPr xmlns:mc="http://schemas.openxmlformats.org/markup-compatibility/2006" xmlns:hp="http://schemas.haansoft.com/office/presentation/8.0" kumimoji="0" lang="ko-KR" altLang="en-US" sz="4000" b="1" i="0" u="none" strike="noStrike" kern="1200" cap="none" spc="600" normalizeH="0" baseline="0" mc:Ignorable="hp" hp:hslEmbossed="0">
              <a:solidFill>
                <a:srgbClr val="464444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3654471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1" animBg="1"/>
    </p:bld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85749" cy="6858000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-55562" y="45720"/>
            <a:ext cx="451802" cy="3429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700"/>
              <a:t>05</a:t>
            </a:r>
            <a:endParaRPr lang="en-US" altLang="ko-KR" sz="170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24894" y="55062"/>
            <a:ext cx="885949" cy="981212"/>
          </a:xfrm>
          <a:prstGeom prst="rect">
            <a:avLst/>
          </a:prstGeom>
        </p:spPr>
      </p:pic>
      <p:sp>
        <p:nvSpPr>
          <p:cNvPr id="22" name="TextBox 3"/>
          <p:cNvSpPr txBox="1"/>
          <p:nvPr/>
        </p:nvSpPr>
        <p:spPr>
          <a:xfrm>
            <a:off x="845859" y="338914"/>
            <a:ext cx="1350606" cy="69740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600" normalizeH="0" baseline="0" mc:Ignorable="hp" hp:hslEmbossed="0">
                <a:solidFill>
                  <a:srgbClr val="464444"/>
                </a:solidFill>
                <a:latin typeface="나눔스퀘어 Bold"/>
                <a:ea typeface="나눔스퀘어 Bold"/>
              </a:rPr>
              <a:t>법률</a:t>
            </a:r>
            <a:endParaRPr xmlns:mc="http://schemas.openxmlformats.org/markup-compatibility/2006" xmlns:hp="http://schemas.haansoft.com/office/presentation/8.0" kumimoji="0" lang="ko-KR" altLang="en-US" sz="4000" b="1" i="0" u="none" strike="noStrike" kern="1200" cap="none" spc="600" normalizeH="0" baseline="0" mc:Ignorable="hp" hp:hslEmbossed="0">
              <a:solidFill>
                <a:srgbClr val="464444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63935" y="247567"/>
            <a:ext cx="1861505" cy="6362866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86703" y="3146914"/>
            <a:ext cx="3884745" cy="564172"/>
          </a:xfrm>
          <a:prstGeom prst="rect">
            <a:avLst/>
          </a:prstGeom>
        </p:spPr>
      </p:pic>
      <p:sp>
        <p:nvSpPr>
          <p:cNvPr id="25" name=""/>
          <p:cNvSpPr/>
          <p:nvPr/>
        </p:nvSpPr>
        <p:spPr>
          <a:xfrm>
            <a:off x="4995698" y="3011870"/>
            <a:ext cx="2200603" cy="83425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c0b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365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양쪽 대괄호 22"/>
          <p:cNvSpPr/>
          <p:nvPr/>
        </p:nvSpPr>
        <p:spPr>
          <a:xfrm>
            <a:off x="2931160" y="2567935"/>
            <a:ext cx="6329680" cy="1722120"/>
          </a:xfrm>
          <a:prstGeom prst="bracketPair">
            <a:avLst>
              <a:gd name="adj" fmla="val 16667"/>
            </a:avLst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56810" y="2567935"/>
            <a:ext cx="2164080" cy="7543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spc="600">
                <a:solidFill>
                  <a:schemeClr val="dk1"/>
                </a:solidFill>
              </a:rPr>
              <a:t>Part 6</a:t>
            </a:r>
            <a:endParaRPr lang="en-US" altLang="ko-KR" sz="4400" spc="600">
              <a:solidFill>
                <a:schemeClr val="dk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42483" y="3492495"/>
            <a:ext cx="229270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b="1" spc="600">
                <a:solidFill>
                  <a:schemeClr val="dk1"/>
                </a:solidFill>
              </a:rPr>
              <a:t>일정관리</a:t>
            </a:r>
            <a:endParaRPr lang="ko-KR" altLang="en-US" sz="3600" b="1" spc="6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2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2428" y="336944"/>
            <a:ext cx="249262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일정관리</a:t>
            </a:r>
            <a:endParaRPr lang="ko-KR" altLang="en-US" sz="4000" b="1" spc="60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자유형: 도형 12"/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137160" tIns="137160" rIns="137160" bIns="13716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3600" kern="120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285749" cy="6858000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-55562" y="45720"/>
            <a:ext cx="451802" cy="3429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700"/>
              <a:t>06</a:t>
            </a:r>
            <a:endParaRPr lang="en-US" altLang="ko-KR" sz="1700"/>
          </a:p>
        </p:txBody>
      </p:sp>
      <p:graphicFrame>
        <p:nvGraphicFramePr>
          <p:cNvPr id="57" name=""/>
          <p:cNvGraphicFramePr>
            <a:graphicFrameLocks noGrp="1"/>
          </p:cNvGraphicFramePr>
          <p:nvPr/>
        </p:nvGraphicFramePr>
        <p:xfrm>
          <a:off x="475155" y="2033459"/>
          <a:ext cx="11620730" cy="3904928"/>
        </p:xfrm>
        <a:graphic>
          <a:graphicData uri="http://schemas.openxmlformats.org/drawingml/2006/table">
            <a:tbl>
              <a:tblPr firstRow="1" bandRow="1">
                <a:tableStyleId>{1F423C0B-24CF-4C3C-8A59-7768EA0501B5}</a:tableStyleId>
              </a:tblPr>
              <a:tblGrid>
                <a:gridCol w="1056430"/>
                <a:gridCol w="1056430"/>
                <a:gridCol w="1056430"/>
                <a:gridCol w="1056430"/>
                <a:gridCol w="1056430"/>
                <a:gridCol w="1056430"/>
                <a:gridCol w="1056430"/>
                <a:gridCol w="1056430"/>
                <a:gridCol w="1056430"/>
                <a:gridCol w="1056430"/>
                <a:gridCol w="1056430"/>
              </a:tblGrid>
              <a:tr h="4416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ff9900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11/9</a:t>
                      </a:r>
                      <a:endParaRPr lang="en-US" altLang="ko-KR"/>
                    </a:p>
                  </a:txBody>
                  <a:tcPr marL="91440" marR="91440" anchor="ctr">
                    <a:solidFill>
                      <a:srgbClr val="ff9900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11/10</a:t>
                      </a:r>
                      <a:endParaRPr lang="en-US" altLang="ko-KR"/>
                    </a:p>
                  </a:txBody>
                  <a:tcPr marL="91440" marR="91440" anchor="ctr">
                    <a:solidFill>
                      <a:srgbClr val="ff9900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11/11</a:t>
                      </a:r>
                      <a:endParaRPr lang="en-US" altLang="ko-KR"/>
                    </a:p>
                  </a:txBody>
                  <a:tcPr marL="91440" marR="91440" anchor="ctr">
                    <a:solidFill>
                      <a:srgbClr val="ff9900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11/12</a:t>
                      </a:r>
                      <a:endParaRPr lang="en-US" altLang="ko-KR"/>
                    </a:p>
                  </a:txBody>
                  <a:tcPr marL="91440" marR="91440" anchor="ctr">
                    <a:solidFill>
                      <a:srgbClr val="ff9900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11/13</a:t>
                      </a:r>
                      <a:endParaRPr lang="en-US" altLang="ko-KR"/>
                    </a:p>
                  </a:txBody>
                  <a:tcPr marL="91440" marR="91440" anchor="ctr">
                    <a:solidFill>
                      <a:srgbClr val="ff9900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11/14</a:t>
                      </a:r>
                      <a:endParaRPr lang="en-US" altLang="ko-KR"/>
                    </a:p>
                  </a:txBody>
                  <a:tcPr marL="91440" marR="91440" anchor="ctr">
                    <a:solidFill>
                      <a:srgbClr val="ff9900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11/15</a:t>
                      </a:r>
                      <a:endParaRPr lang="en-US" altLang="ko-KR"/>
                    </a:p>
                  </a:txBody>
                  <a:tcPr marL="91440" marR="91440" anchor="ctr">
                    <a:solidFill>
                      <a:srgbClr val="ff9900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12/20</a:t>
                      </a:r>
                      <a:endParaRPr lang="en-US" altLang="ko-KR"/>
                    </a:p>
                  </a:txBody>
                  <a:tcPr marL="91440" marR="91440" anchor="ctr">
                    <a:solidFill>
                      <a:srgbClr val="ff9900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12/21</a:t>
                      </a:r>
                      <a:endParaRPr lang="en-US" altLang="ko-KR"/>
                    </a:p>
                  </a:txBody>
                  <a:tcPr marL="91440" marR="91440" anchor="ctr">
                    <a:solidFill>
                      <a:srgbClr val="ff9900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12/22</a:t>
                      </a:r>
                      <a:endParaRPr lang="en-US" altLang="ko-KR"/>
                    </a:p>
                  </a:txBody>
                  <a:tcPr marL="91440" marR="91440" anchor="ctr">
                    <a:solidFill>
                      <a:srgbClr val="ff9900"/>
                    </a:solidFill>
                  </a:tcPr>
                </a:tc>
              </a:tr>
              <a:tr h="57721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/>
                        <a:t>회의</a:t>
                      </a:r>
                      <a:endParaRPr lang="ko-KR" altLang="en-US" sz="1600"/>
                    </a:p>
                  </a:txBody>
                  <a:tcPr marL="91440" marR="91440" anchor="ctr">
                    <a:solidFill>
                      <a:srgbClr val="ff9900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b9b9b9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b9b9b9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b9b9b9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</a:tr>
              <a:tr h="57721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/>
                        <a:t>모델 조사</a:t>
                      </a:r>
                      <a:endParaRPr lang="ko-KR" altLang="en-US" sz="1600"/>
                    </a:p>
                  </a:txBody>
                  <a:tcPr marL="91440" marR="91440" anchor="ctr">
                    <a:solidFill>
                      <a:srgbClr val="ff9900"/>
                    </a:solidFill>
                  </a:tcPr>
                </a:tc>
                <a:tc gridSpan="4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676767"/>
                    </a:solidFill>
                  </a:tcPr>
                </a:tc>
                <a:tc h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676767"/>
                    </a:solidFill>
                  </a:tcPr>
                </a:tc>
                <a:tc h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676767"/>
                    </a:solidFill>
                  </a:tcPr>
                </a:tc>
                <a:tc h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67676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</a:tr>
              <a:tr h="57721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/>
                        <a:t>모델 제작</a:t>
                      </a:r>
                      <a:endParaRPr lang="ko-KR" altLang="en-US" sz="1600"/>
                    </a:p>
                  </a:txBody>
                  <a:tcPr marL="91440" marR="91440" anchor="ctr">
                    <a:solidFill>
                      <a:srgbClr val="ff9900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 gridSpan="6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ccadeb"/>
                    </a:solidFill>
                  </a:tcPr>
                </a:tc>
                <a:tc h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ccadeb"/>
                    </a:solidFill>
                  </a:tcPr>
                </a:tc>
                <a:tc h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ccadeb"/>
                    </a:solidFill>
                  </a:tcPr>
                </a:tc>
                <a:tc h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ccadeb"/>
                    </a:solidFill>
                  </a:tcPr>
                </a:tc>
                <a:tc h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ccadeb"/>
                    </a:solidFill>
                  </a:tcPr>
                </a:tc>
                <a:tc h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ccadeb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</a:tr>
              <a:tr h="57721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/>
                        <a:t>모델 </a:t>
                      </a:r>
                      <a:endParaRPr lang="ko-KR" altLang="en-US" sz="1600"/>
                    </a:p>
                    <a:p>
                      <a:pPr algn="ctr">
                        <a:defRPr/>
                      </a:pPr>
                      <a:r>
                        <a:rPr lang="ko-KR" altLang="en-US" sz="1600"/>
                        <a:t>테스트</a:t>
                      </a:r>
                      <a:endParaRPr lang="en-US" altLang="ko-KR" sz="1600"/>
                    </a:p>
                  </a:txBody>
                  <a:tcPr marL="91440" marR="91440" anchor="ctr">
                    <a:solidFill>
                      <a:srgbClr val="ff9900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 gridSpan="4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6febeb"/>
                    </a:solidFill>
                  </a:tcPr>
                </a:tc>
                <a:tc h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6febeb"/>
                    </a:solidFill>
                  </a:tcPr>
                </a:tc>
                <a:tc h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6febeb"/>
                    </a:solidFill>
                  </a:tcPr>
                </a:tc>
                <a:tc h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6febeb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</a:tr>
              <a:tr h="57721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/>
                        <a:t>코드</a:t>
                      </a:r>
                      <a:endParaRPr lang="ko-KR" altLang="en-US" sz="1600"/>
                    </a:p>
                    <a:p>
                      <a:pPr algn="ctr">
                        <a:defRPr/>
                      </a:pPr>
                      <a:r>
                        <a:rPr lang="ko-KR" altLang="en-US" sz="1600"/>
                        <a:t>테스트</a:t>
                      </a:r>
                      <a:endParaRPr lang="ko-KR" altLang="en-US" sz="1600"/>
                    </a:p>
                  </a:txBody>
                  <a:tcPr marL="91440" marR="91440" anchor="ctr">
                    <a:solidFill>
                      <a:srgbClr val="ff9900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 gridSpan="5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ef4d4d"/>
                    </a:solidFill>
                  </a:tcPr>
                </a:tc>
                <a:tc h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ef4d4d"/>
                    </a:solidFill>
                  </a:tcPr>
                </a:tc>
                <a:tc h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ef4d4d"/>
                    </a:solidFill>
                  </a:tcPr>
                </a:tc>
                <a:tc h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ef4d4d"/>
                    </a:solidFill>
                  </a:tcPr>
                </a:tc>
                <a:tc h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ef4d4d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</a:tr>
              <a:tr h="57721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/>
                        <a:t>PPT</a:t>
                      </a:r>
                      <a:r>
                        <a:rPr lang="ko-KR" altLang="en-US" sz="1600"/>
                        <a:t> 작성</a:t>
                      </a:r>
                      <a:endParaRPr lang="ko-KR" altLang="en-US" sz="1600"/>
                    </a:p>
                  </a:txBody>
                  <a:tcPr marL="91440" marR="91440" anchor="ctr">
                    <a:solidFill>
                      <a:srgbClr val="ff9900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 gridSpan="3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ccff00"/>
                    </a:solidFill>
                  </a:tcPr>
                </a:tc>
                <a:tc h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ccff00"/>
                    </a:solidFill>
                  </a:tcPr>
                </a:tc>
                <a:tc h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cc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076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 rot="0">
            <a:off x="3509226" y="1052874"/>
            <a:ext cx="5173548" cy="4752249"/>
            <a:chOff x="3693160" y="1221830"/>
            <a:chExt cx="4805680" cy="4414338"/>
          </a:xfrm>
        </p:grpSpPr>
        <p:grpSp>
          <p:nvGrpSpPr>
            <p:cNvPr id="15" name="그룹 14"/>
            <p:cNvGrpSpPr/>
            <p:nvPr/>
          </p:nvGrpSpPr>
          <p:grpSpPr>
            <a:xfrm rot="0">
              <a:off x="3693160" y="1221830"/>
              <a:ext cx="4805680" cy="4414338"/>
              <a:chOff x="3180080" y="477519"/>
              <a:chExt cx="6238240" cy="5730240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3180080" y="650240"/>
                <a:ext cx="5557520" cy="555752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 rot="0">
                <a:off x="3413760" y="477519"/>
                <a:ext cx="6004560" cy="5557520"/>
                <a:chOff x="3413760" y="477520"/>
                <a:chExt cx="6004560" cy="5557520"/>
              </a:xfrm>
            </p:grpSpPr>
            <p:sp>
              <p:nvSpPr>
                <p:cNvPr id="20" name="타원 19"/>
                <p:cNvSpPr/>
                <p:nvPr/>
              </p:nvSpPr>
              <p:spPr>
                <a:xfrm>
                  <a:off x="3860800" y="477520"/>
                  <a:ext cx="5557520" cy="5557520"/>
                </a:xfrm>
                <a:prstGeom prst="ellipse">
                  <a:avLst/>
                </a:prstGeom>
                <a:solidFill>
                  <a:srgbClr val="efdbc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3413760" y="477520"/>
                  <a:ext cx="5557520" cy="555752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</p:grpSp>
        <p:sp>
          <p:nvSpPr>
            <p:cNvPr id="17" name="TextBox 16"/>
            <p:cNvSpPr txBox="1"/>
            <p:nvPr/>
          </p:nvSpPr>
          <p:spPr>
            <a:xfrm>
              <a:off x="5011269" y="2772252"/>
              <a:ext cx="2355263" cy="13274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8800" b="1" spc="600">
                  <a:solidFill>
                    <a:schemeClr val="accent6">
                      <a:lumMod val="75000"/>
                    </a:schemeClr>
                  </a:solidFill>
                </a:rPr>
                <a:t>시연</a:t>
              </a:r>
              <a:endParaRPr lang="ko-KR" altLang="en-US" sz="8800" b="1" spc="6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643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468E01-B981-4DA2-8B0E-191797798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E3BB724-D941-4FEC-86E9-542EF10C96CC}"/>
              </a:ext>
            </a:extLst>
          </p:cNvPr>
          <p:cNvGrpSpPr/>
          <p:nvPr/>
        </p:nvGrpSpPr>
        <p:grpSpPr>
          <a:xfrm>
            <a:off x="3509226" y="1052875"/>
            <a:ext cx="5173548" cy="4752249"/>
            <a:chOff x="3693160" y="1221831"/>
            <a:chExt cx="4805680" cy="441433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8C037DF-87BA-4D55-BDF5-FC45B4C16271}"/>
                </a:ext>
              </a:extLst>
            </p:cNvPr>
            <p:cNvGrpSpPr/>
            <p:nvPr/>
          </p:nvGrpSpPr>
          <p:grpSpPr>
            <a:xfrm>
              <a:off x="3693160" y="1221831"/>
              <a:ext cx="4805680" cy="4414338"/>
              <a:chOff x="3180080" y="477520"/>
              <a:chExt cx="6238240" cy="573024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74281121-7454-46E6-971A-E65C5E1E914D}"/>
                  </a:ext>
                </a:extLst>
              </p:cNvPr>
              <p:cNvSpPr/>
              <p:nvPr/>
            </p:nvSpPr>
            <p:spPr>
              <a:xfrm>
                <a:off x="3180080" y="650240"/>
                <a:ext cx="5557520" cy="555752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1E0CBFCB-0A24-4B4E-93CF-240AA4AC3988}"/>
                  </a:ext>
                </a:extLst>
              </p:cNvPr>
              <p:cNvGrpSpPr/>
              <p:nvPr/>
            </p:nvGrpSpPr>
            <p:grpSpPr>
              <a:xfrm>
                <a:off x="3413760" y="477520"/>
                <a:ext cx="6004560" cy="5557520"/>
                <a:chOff x="3413760" y="477520"/>
                <a:chExt cx="6004560" cy="5557520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7BB750A-0E69-458E-894D-FD4D14E5C79A}"/>
                    </a:ext>
                  </a:extLst>
                </p:cNvPr>
                <p:cNvSpPr/>
                <p:nvPr/>
              </p:nvSpPr>
              <p:spPr>
                <a:xfrm>
                  <a:off x="3860800" y="477520"/>
                  <a:ext cx="5557520" cy="5557520"/>
                </a:xfrm>
                <a:prstGeom prst="ellipse">
                  <a:avLst/>
                </a:prstGeom>
                <a:solidFill>
                  <a:srgbClr val="EFDBC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8201F0F-9F04-4F99-9FC5-668B81B39DFD}"/>
                    </a:ext>
                  </a:extLst>
                </p:cNvPr>
                <p:cNvSpPr/>
                <p:nvPr/>
              </p:nvSpPr>
              <p:spPr>
                <a:xfrm>
                  <a:off x="3413760" y="477520"/>
                  <a:ext cx="5557520" cy="555752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45E68D-E935-43BC-A9FD-42B02A3B6EE6}"/>
                </a:ext>
              </a:extLst>
            </p:cNvPr>
            <p:cNvSpPr txBox="1"/>
            <p:nvPr/>
          </p:nvSpPr>
          <p:spPr>
            <a:xfrm>
              <a:off x="4507936" y="2772253"/>
              <a:ext cx="3402531" cy="13436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b="1" spc="600" dirty="0">
                  <a:solidFill>
                    <a:schemeClr val="accent6">
                      <a:lumMod val="75000"/>
                    </a:schemeClr>
                  </a:solidFill>
                </a:rPr>
                <a:t>Q &amp;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6766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468E01-B981-4DA2-8B0E-191797798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E3BB724-D941-4FEC-86E9-542EF10C96CC}"/>
              </a:ext>
            </a:extLst>
          </p:cNvPr>
          <p:cNvGrpSpPr/>
          <p:nvPr/>
        </p:nvGrpSpPr>
        <p:grpSpPr>
          <a:xfrm>
            <a:off x="3509226" y="1052875"/>
            <a:ext cx="5173548" cy="4752249"/>
            <a:chOff x="3693160" y="1221831"/>
            <a:chExt cx="4805680" cy="441433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8C037DF-87BA-4D55-BDF5-FC45B4C16271}"/>
                </a:ext>
              </a:extLst>
            </p:cNvPr>
            <p:cNvGrpSpPr/>
            <p:nvPr/>
          </p:nvGrpSpPr>
          <p:grpSpPr>
            <a:xfrm>
              <a:off x="3693160" y="1221831"/>
              <a:ext cx="4805680" cy="4414338"/>
              <a:chOff x="3180080" y="477520"/>
              <a:chExt cx="6238240" cy="573024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74281121-7454-46E6-971A-E65C5E1E914D}"/>
                  </a:ext>
                </a:extLst>
              </p:cNvPr>
              <p:cNvSpPr/>
              <p:nvPr/>
            </p:nvSpPr>
            <p:spPr>
              <a:xfrm>
                <a:off x="3180080" y="650240"/>
                <a:ext cx="5557520" cy="555752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1E0CBFCB-0A24-4B4E-93CF-240AA4AC3988}"/>
                  </a:ext>
                </a:extLst>
              </p:cNvPr>
              <p:cNvGrpSpPr/>
              <p:nvPr/>
            </p:nvGrpSpPr>
            <p:grpSpPr>
              <a:xfrm>
                <a:off x="3413760" y="477520"/>
                <a:ext cx="6004560" cy="5557520"/>
                <a:chOff x="3413760" y="477520"/>
                <a:chExt cx="6004560" cy="5557520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7BB750A-0E69-458E-894D-FD4D14E5C79A}"/>
                    </a:ext>
                  </a:extLst>
                </p:cNvPr>
                <p:cNvSpPr/>
                <p:nvPr/>
              </p:nvSpPr>
              <p:spPr>
                <a:xfrm>
                  <a:off x="3860800" y="477520"/>
                  <a:ext cx="5557520" cy="5557520"/>
                </a:xfrm>
                <a:prstGeom prst="ellipse">
                  <a:avLst/>
                </a:prstGeom>
                <a:solidFill>
                  <a:srgbClr val="EFDBC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8201F0F-9F04-4F99-9FC5-668B81B39DFD}"/>
                    </a:ext>
                  </a:extLst>
                </p:cNvPr>
                <p:cNvSpPr/>
                <p:nvPr/>
              </p:nvSpPr>
              <p:spPr>
                <a:xfrm>
                  <a:off x="3413760" y="477520"/>
                  <a:ext cx="5557520" cy="555752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45E68D-E935-43BC-A9FD-42B02A3B6EE6}"/>
                </a:ext>
              </a:extLst>
            </p:cNvPr>
            <p:cNvSpPr txBox="1"/>
            <p:nvPr/>
          </p:nvSpPr>
          <p:spPr>
            <a:xfrm>
              <a:off x="4485866" y="2772253"/>
              <a:ext cx="3446666" cy="1229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spc="600" dirty="0">
                  <a:solidFill>
                    <a:schemeClr val="accent6">
                      <a:lumMod val="75000"/>
                    </a:schemeClr>
                  </a:solidFill>
                </a:rPr>
                <a:t>Thank You</a:t>
              </a:r>
            </a:p>
            <a:p>
              <a:pPr algn="ctr"/>
              <a:r>
                <a:rPr lang="ko-KR" altLang="en-US" sz="3600" spc="600" dirty="0">
                  <a:solidFill>
                    <a:schemeClr val="accent6">
                      <a:lumMod val="75000"/>
                    </a:schemeClr>
                  </a:solidFill>
                </a:rPr>
                <a:t>감사합니다</a:t>
              </a:r>
              <a:endParaRPr lang="ko-KR" altLang="en-US" sz="4400" spc="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8909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4581" y="347892"/>
            <a:ext cx="197827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R &amp; R</a:t>
            </a:r>
            <a:endParaRPr lang="ko-KR" altLang="en-US" sz="4000" b="1" spc="60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285749" cy="6858000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55562" y="45720"/>
            <a:ext cx="451802" cy="346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700"/>
              <a:t>00</a:t>
            </a:r>
            <a:endParaRPr lang="en-US" altLang="ko-KR" sz="17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4894" y="55062"/>
            <a:ext cx="885949" cy="981212"/>
          </a:xfrm>
          <a:prstGeom prst="rect">
            <a:avLst/>
          </a:prstGeom>
        </p:spPr>
      </p:pic>
      <p:sp>
        <p:nvSpPr>
          <p:cNvPr id="56" name=""/>
          <p:cNvSpPr txBox="1"/>
          <p:nvPr/>
        </p:nvSpPr>
        <p:spPr>
          <a:xfrm>
            <a:off x="1784787" y="2096550"/>
            <a:ext cx="3481552" cy="90467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홍도형</a:t>
            </a:r>
            <a:r>
              <a:rPr lang="en-US" altLang="ko-KR"/>
              <a:t>(</a:t>
            </a:r>
            <a:r>
              <a:rPr lang="ko-KR" altLang="en-US"/>
              <a:t>팀장</a:t>
            </a:r>
            <a:r>
              <a:rPr lang="en-US" altLang="ko-KR"/>
              <a:t>)</a:t>
            </a:r>
            <a:endParaRPr lang="en-US" altLang="ko-KR"/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Facenet </a:t>
            </a:r>
            <a:r>
              <a:rPr lang="ko-KR" altLang="en-US"/>
              <a:t>얼굴 인식 구현 및 제작</a:t>
            </a:r>
            <a:endParaRPr lang="ko-KR" altLang="en-US"/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코드 보조</a:t>
            </a:r>
            <a:endParaRPr lang="ko-KR" altLang="en-US"/>
          </a:p>
        </p:txBody>
      </p:sp>
      <p:sp>
        <p:nvSpPr>
          <p:cNvPr id="57" name=""/>
          <p:cNvSpPr txBox="1"/>
          <p:nvPr/>
        </p:nvSpPr>
        <p:spPr>
          <a:xfrm>
            <a:off x="7315858" y="2105298"/>
            <a:ext cx="2680138" cy="9066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한상훈</a:t>
            </a:r>
            <a:endParaRPr lang="ko-KR" altLang="en-US"/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코딩 총괄 </a:t>
            </a:r>
            <a:r>
              <a:rPr lang="en-US" altLang="ko-KR"/>
              <a:t>&amp;</a:t>
            </a:r>
            <a:r>
              <a:rPr lang="ko-KR" altLang="en-US"/>
              <a:t> 코드 병합</a:t>
            </a:r>
            <a:endParaRPr lang="ko-KR" altLang="en-US"/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알고리즘 구현</a:t>
            </a:r>
            <a:endParaRPr lang="ko-KR" altLang="en-US"/>
          </a:p>
        </p:txBody>
      </p:sp>
      <p:sp>
        <p:nvSpPr>
          <p:cNvPr id="58" name=""/>
          <p:cNvSpPr txBox="1"/>
          <p:nvPr/>
        </p:nvSpPr>
        <p:spPr>
          <a:xfrm>
            <a:off x="1812048" y="4221324"/>
            <a:ext cx="3442140" cy="118678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강대욱</a:t>
            </a:r>
            <a:endParaRPr lang="ko-KR" altLang="en-US"/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rule base</a:t>
            </a:r>
            <a:r>
              <a:rPr lang="ko-KR" altLang="en-US"/>
              <a:t> </a:t>
            </a:r>
            <a:r>
              <a:rPr lang="en-US" altLang="ko-KR"/>
              <a:t>chatbot</a:t>
            </a:r>
            <a:r>
              <a:rPr lang="ko-KR" altLang="en-US"/>
              <a:t> 구현 및 제작</a:t>
            </a:r>
            <a:endParaRPr lang="ko-KR" altLang="en-US"/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법률 자료조사</a:t>
            </a:r>
            <a:endParaRPr lang="ko-KR" altLang="en-US"/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발표</a:t>
            </a:r>
            <a:endParaRPr lang="ko-KR" altLang="en-US"/>
          </a:p>
        </p:txBody>
      </p:sp>
      <p:sp>
        <p:nvSpPr>
          <p:cNvPr id="59" name=""/>
          <p:cNvSpPr txBox="1"/>
          <p:nvPr/>
        </p:nvSpPr>
        <p:spPr>
          <a:xfrm>
            <a:off x="7081999" y="4210488"/>
            <a:ext cx="3212227" cy="117875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김경민</a:t>
            </a:r>
            <a:endParaRPr lang="ko-KR" altLang="en-US"/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Text to Speech</a:t>
            </a:r>
            <a:r>
              <a:rPr lang="ko-KR" altLang="en-US"/>
              <a:t> 구현 및 제작</a:t>
            </a:r>
            <a:endParaRPr lang="ko-KR" altLang="en-US"/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코드 </a:t>
            </a:r>
            <a:r>
              <a:rPr lang="en-US" altLang="ko-KR"/>
              <a:t>&amp;</a:t>
            </a:r>
            <a:r>
              <a:rPr lang="ko-KR" altLang="en-US"/>
              <a:t> 모델 테스트</a:t>
            </a:r>
            <a:endParaRPr lang="en-US" altLang="ko-KR"/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PPT</a:t>
            </a:r>
            <a:r>
              <a:rPr lang="ko-KR" altLang="en-US"/>
              <a:t> 작성</a:t>
            </a:r>
            <a:endParaRPr lang="ko-KR" altLang="en-US"/>
          </a:p>
        </p:txBody>
      </p:sp>
      <p:sp>
        <p:nvSpPr>
          <p:cNvPr id="67" name="양쪽 대괄호 22"/>
          <p:cNvSpPr/>
          <p:nvPr/>
        </p:nvSpPr>
        <p:spPr>
          <a:xfrm>
            <a:off x="6735248" y="3942491"/>
            <a:ext cx="3905731" cy="1722120"/>
          </a:xfrm>
          <a:prstGeom prst="bracketPair">
            <a:avLst>
              <a:gd name="adj" fmla="val 16667"/>
            </a:avLst>
          </a:prstGeom>
          <a:noFill/>
          <a:ln w="28575" cap="flat" cmpd="sng" algn="ctr">
            <a:solidFill>
              <a:srgbClr val="c3b4b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68" name="양쪽 대괄호 22"/>
          <p:cNvSpPr/>
          <p:nvPr/>
        </p:nvSpPr>
        <p:spPr>
          <a:xfrm>
            <a:off x="1580253" y="3953658"/>
            <a:ext cx="3905731" cy="1722120"/>
          </a:xfrm>
          <a:prstGeom prst="bracketPair">
            <a:avLst>
              <a:gd name="adj" fmla="val 16667"/>
            </a:avLst>
          </a:prstGeom>
          <a:noFill/>
          <a:ln w="28575" cap="flat" cmpd="sng" algn="ctr">
            <a:solidFill>
              <a:srgbClr val="c3b4b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69" name="양쪽 대괄호 22"/>
          <p:cNvSpPr/>
          <p:nvPr/>
        </p:nvSpPr>
        <p:spPr>
          <a:xfrm>
            <a:off x="1572698" y="1687830"/>
            <a:ext cx="3905731" cy="1722120"/>
          </a:xfrm>
          <a:prstGeom prst="bracketPair">
            <a:avLst>
              <a:gd name="adj" fmla="val 16667"/>
            </a:avLst>
          </a:prstGeom>
          <a:noFill/>
          <a:ln w="28575" cap="flat" cmpd="sng" algn="ctr">
            <a:solidFill>
              <a:srgbClr val="c3b4b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70" name="양쪽 대괄호 22"/>
          <p:cNvSpPr/>
          <p:nvPr/>
        </p:nvSpPr>
        <p:spPr>
          <a:xfrm>
            <a:off x="6731636" y="1697547"/>
            <a:ext cx="3905731" cy="1722120"/>
          </a:xfrm>
          <a:prstGeom prst="bracketPair">
            <a:avLst>
              <a:gd name="adj" fmla="val 16667"/>
            </a:avLst>
          </a:prstGeom>
          <a:noFill/>
          <a:ln w="28575" cap="flat" cmpd="sng" algn="ctr">
            <a:solidFill>
              <a:srgbClr val="c3b4b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8983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61055" y="0"/>
            <a:ext cx="6430945" cy="6858000"/>
          </a:xfrm>
          <a:prstGeom prst="rect">
            <a:avLst/>
          </a:prstGeom>
        </p:spPr>
      </p:pic>
      <p:pic>
        <p:nvPicPr>
          <p:cNvPr id="26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3" name="양쪽 대괄호 22"/>
          <p:cNvSpPr/>
          <p:nvPr/>
        </p:nvSpPr>
        <p:spPr>
          <a:xfrm>
            <a:off x="2931160" y="2567935"/>
            <a:ext cx="6329680" cy="1722120"/>
          </a:xfrm>
          <a:prstGeom prst="bracketPair">
            <a:avLst>
              <a:gd name="adj" fmla="val 16667"/>
            </a:avLst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023485" y="2567935"/>
            <a:ext cx="2164080" cy="7543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spc="600">
                <a:solidFill>
                  <a:schemeClr val="dk1"/>
                </a:solidFill>
              </a:rPr>
              <a:t>Part 1</a:t>
            </a:r>
            <a:endParaRPr lang="en-US" altLang="ko-KR" sz="4400" spc="600">
              <a:solidFill>
                <a:schemeClr val="dk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61635" y="3492495"/>
            <a:ext cx="125920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b="1" spc="600">
                <a:solidFill>
                  <a:schemeClr val="dk1"/>
                </a:solidFill>
              </a:rPr>
              <a:t>목표</a:t>
            </a:r>
            <a:endParaRPr lang="ko-KR" altLang="en-US" sz="3600" b="1" spc="6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926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2721" y="396065"/>
            <a:ext cx="1354219" cy="6974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목표</a:t>
            </a:r>
            <a:endParaRPr lang="ko-KR" altLang="en-US" sz="4000" b="1" spc="60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285749" cy="6858000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55562" y="45720"/>
            <a:ext cx="451802" cy="3429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700"/>
              <a:t>01</a:t>
            </a:r>
            <a:endParaRPr lang="en-US" altLang="ko-KR" sz="17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4894" y="55062"/>
            <a:ext cx="885949" cy="981212"/>
          </a:xfrm>
          <a:prstGeom prst="rect">
            <a:avLst/>
          </a:prstGeom>
        </p:spPr>
      </p:pic>
      <p:sp>
        <p:nvSpPr>
          <p:cNvPr id="16" name="TextBox 1"/>
          <p:cNvSpPr txBox="1"/>
          <p:nvPr/>
        </p:nvSpPr>
        <p:spPr>
          <a:xfrm>
            <a:off x="769713" y="1478558"/>
            <a:ext cx="10898155" cy="433965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키오스크의 보편화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: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  <a:p>
            <a:pPr marL="285750" indent="-28575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효율적이고 편리한 주문 및 서비스 경험 제공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  <a:p>
            <a:pPr marL="285750" indent="-28575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업체 운영의 효율성 증가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  <a:p>
            <a:pPr marL="285750" indent="-28575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음성지원 및 카메라 데이터 활용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  <a:p>
            <a:pPr marL="285750" indent="-28575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키오스크를 통한 단골 고객 관리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: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  <a:p>
            <a:pPr marL="285750" indent="-28575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주문 이력 및 선호 메뉴 저장으로 단골 고객 파악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  <a:p>
            <a:pPr marL="285750" indent="-28575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서비스 품질 향상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,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효율적인 관리 및 할인 정책 적용으로 편리함과 효율성 증가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  <a:p>
            <a:pPr marL="285750" indent="-28575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음성 지원 도입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-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연령대가 높은 고객들도 키오스크 쉽게 이용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  <a:p>
            <a:pPr marL="285750" indent="-28575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3536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9" descr="사람, 컵, 실내, 커피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23" name="양쪽 대괄호 22"/>
          <p:cNvSpPr/>
          <p:nvPr/>
        </p:nvSpPr>
        <p:spPr>
          <a:xfrm>
            <a:off x="2931160" y="2567935"/>
            <a:ext cx="6329680" cy="1722120"/>
          </a:xfrm>
          <a:prstGeom prst="bracketPair">
            <a:avLst>
              <a:gd name="adj" fmla="val 1666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94910" y="2567935"/>
            <a:ext cx="2164080" cy="7543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spc="600">
                <a:solidFill>
                  <a:schemeClr val="bg1"/>
                </a:solidFill>
              </a:rPr>
              <a:t>Part 1</a:t>
            </a:r>
            <a:endParaRPr lang="en-US" altLang="ko-KR" sz="4400" spc="60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52110" y="3492495"/>
            <a:ext cx="125920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b="1" spc="600">
                <a:solidFill>
                  <a:schemeClr val="bg1"/>
                </a:solidFill>
              </a:rPr>
              <a:t>개요</a:t>
            </a:r>
            <a:endParaRPr lang="ko-KR" altLang="en-US" sz="3600" b="1" spc="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045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4361023" y="1694023"/>
            <a:ext cx="3469953" cy="34699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solidFill>
                  <a:schemeClr val="dk1"/>
                </a:solidFill>
              </a:rPr>
              <a:t>Why</a:t>
            </a:r>
            <a:endParaRPr lang="en-US" altLang="ko-KR" sz="3000">
              <a:solidFill>
                <a:schemeClr val="dk1"/>
              </a:solidFill>
            </a:endParaRPr>
          </a:p>
        </p:txBody>
      </p:sp>
      <p:sp>
        <p:nvSpPr>
          <p:cNvPr id="17" name="직사각형 13"/>
          <p:cNvSpPr/>
          <p:nvPr/>
        </p:nvSpPr>
        <p:spPr>
          <a:xfrm>
            <a:off x="0" y="0"/>
            <a:ext cx="285749" cy="6858000"/>
          </a:xfrm>
          <a:prstGeom prst="rect">
            <a:avLst/>
          </a:prstGeom>
          <a:solidFill>
            <a:srgbClr val="c87661">
              <a:alpha val="4549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18" name="TextBox 14"/>
          <p:cNvSpPr txBox="1"/>
          <p:nvPr/>
        </p:nvSpPr>
        <p:spPr>
          <a:xfrm>
            <a:off x="-55562" y="45720"/>
            <a:ext cx="451802" cy="34290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01</a:t>
            </a:r>
            <a:endPara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19" name="TextBox 3"/>
          <p:cNvSpPr txBox="1"/>
          <p:nvPr/>
        </p:nvSpPr>
        <p:spPr>
          <a:xfrm>
            <a:off x="832721" y="396065"/>
            <a:ext cx="1354219" cy="69740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600" normalizeH="0" baseline="0" mc:Ignorable="hp" hp:hslEmbossed="0">
                <a:solidFill>
                  <a:srgbClr val="464444"/>
                </a:solidFill>
                <a:latin typeface="나눔스퀘어 Bold"/>
                <a:ea typeface="나눔스퀘어 Bold"/>
              </a:rPr>
              <a:t>개요</a:t>
            </a:r>
            <a:endParaRPr xmlns:mc="http://schemas.openxmlformats.org/markup-compatibility/2006" xmlns:hp="http://schemas.haansoft.com/office/presentation/8.0" kumimoji="0" lang="ko-KR" altLang="en-US" sz="4000" b="1" i="0" u="none" strike="noStrike" kern="1200" cap="none" spc="600" normalizeH="0" baseline="0" mc:Ignorable="hp" hp:hslEmbossed="0">
              <a:solidFill>
                <a:srgbClr val="464444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20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24894" y="55062"/>
            <a:ext cx="885949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98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33309" y="2340429"/>
            <a:ext cx="1540328" cy="2177142"/>
          </a:xfrm>
          <a:prstGeom prst="rect">
            <a:avLst/>
          </a:prstGeom>
        </p:spPr>
      </p:pic>
      <p:grpSp>
        <p:nvGrpSpPr>
          <p:cNvPr id="32" name=""/>
          <p:cNvGrpSpPr/>
          <p:nvPr/>
        </p:nvGrpSpPr>
        <p:grpSpPr>
          <a:xfrm rot="0">
            <a:off x="1437593" y="2382528"/>
            <a:ext cx="2914017" cy="2129846"/>
            <a:chOff x="1437592" y="2382528"/>
            <a:chExt cx="2914017" cy="2129846"/>
          </a:xfrm>
        </p:grpSpPr>
        <p:pic>
          <p:nvPicPr>
            <p:cNvPr id="18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315494" y="2382528"/>
              <a:ext cx="988350" cy="988350"/>
            </a:xfrm>
            <a:prstGeom prst="rect">
              <a:avLst/>
            </a:prstGeom>
          </p:spPr>
        </p:pic>
        <p:pic>
          <p:nvPicPr>
            <p:cNvPr id="20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437592" y="2453004"/>
              <a:ext cx="1951992" cy="1951992"/>
            </a:xfrm>
            <a:prstGeom prst="rect">
              <a:avLst/>
            </a:prstGeom>
          </p:spPr>
        </p:pic>
        <p:sp>
          <p:nvSpPr>
            <p:cNvPr id="22" name=""/>
            <p:cNvSpPr/>
            <p:nvPr/>
          </p:nvSpPr>
          <p:spPr>
            <a:xfrm>
              <a:off x="3274299" y="2384030"/>
              <a:ext cx="1077310" cy="1208690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"/>
            <p:cNvSpPr/>
            <p:nvPr/>
          </p:nvSpPr>
          <p:spPr>
            <a:xfrm>
              <a:off x="3707850" y="3596332"/>
              <a:ext cx="203638" cy="735724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"/>
            <p:cNvSpPr/>
            <p:nvPr/>
          </p:nvSpPr>
          <p:spPr>
            <a:xfrm>
              <a:off x="3347214" y="2446763"/>
              <a:ext cx="941004" cy="1077310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"/>
            <p:cNvSpPr/>
            <p:nvPr/>
          </p:nvSpPr>
          <p:spPr>
            <a:xfrm>
              <a:off x="3442136" y="4157650"/>
              <a:ext cx="742292" cy="354724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7" name="직사각형 13"/>
          <p:cNvSpPr/>
          <p:nvPr/>
        </p:nvSpPr>
        <p:spPr>
          <a:xfrm>
            <a:off x="0" y="0"/>
            <a:ext cx="285749" cy="6858000"/>
          </a:xfrm>
          <a:prstGeom prst="rect">
            <a:avLst/>
          </a:prstGeom>
          <a:solidFill>
            <a:srgbClr val="c87661">
              <a:alpha val="4588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cxnSp>
        <p:nvCxnSpPr>
          <p:cNvPr id="33" name=""/>
          <p:cNvCxnSpPr/>
          <p:nvPr/>
        </p:nvCxnSpPr>
        <p:spPr>
          <a:xfrm rot="5400000">
            <a:off x="2903496" y="1346623"/>
            <a:ext cx="6411309" cy="4289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"/>
          <p:cNvSpPr/>
          <p:nvPr/>
        </p:nvSpPr>
        <p:spPr>
          <a:xfrm>
            <a:off x="5409542" y="2992163"/>
            <a:ext cx="1372914" cy="87367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>
            <a:solidFill>
              <a:srgbClr val="e2b7a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Target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1496738" y="4719801"/>
            <a:ext cx="2804947" cy="36464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무인 주문기가 힘든 노인</a:t>
            </a:r>
            <a:endParaRPr lang="ko-KR" altLang="en-US"/>
          </a:p>
        </p:txBody>
      </p:sp>
      <p:sp>
        <p:nvSpPr>
          <p:cNvPr id="36" name=""/>
          <p:cNvSpPr txBox="1"/>
          <p:nvPr/>
        </p:nvSpPr>
        <p:spPr>
          <a:xfrm>
            <a:off x="8402410" y="4778922"/>
            <a:ext cx="2016674" cy="36267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단골 및 모든 손님</a:t>
            </a:r>
            <a:endParaRPr lang="ko-KR" altLang="en-US"/>
          </a:p>
        </p:txBody>
      </p:sp>
      <p:pic>
        <p:nvPicPr>
          <p:cNvPr id="37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224894" y="55062"/>
            <a:ext cx="885949" cy="981212"/>
          </a:xfrm>
          <a:prstGeom prst="rect">
            <a:avLst/>
          </a:prstGeom>
        </p:spPr>
      </p:pic>
      <p:sp>
        <p:nvSpPr>
          <p:cNvPr id="38" name="TextBox 14"/>
          <p:cNvSpPr txBox="1"/>
          <p:nvPr/>
        </p:nvSpPr>
        <p:spPr>
          <a:xfrm>
            <a:off x="-55562" y="45720"/>
            <a:ext cx="451802" cy="34290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Arial"/>
                <a:ea typeface="나눔스퀘어"/>
                <a:cs typeface="Arial"/>
              </a:rPr>
              <a:t>01</a:t>
            </a:r>
            <a:endPara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<a:solidFill>
                <a:srgbClr val="3a3838"/>
              </a:solidFill>
              <a:latin typeface="Arial"/>
              <a:ea typeface="나눔스퀘어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1562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사용자 지정 6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551</ep:Words>
  <ep:PresentationFormat>와이드스크린</ep:PresentationFormat>
  <ep:Paragraphs>203</ep:Paragraphs>
  <ep:Slides>36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ep:HeadingPairs>
  <ep:TitlesOfParts>
    <vt:vector size="3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2019-05-02T12:38:46.000</dcterms:created>
  <dc:creator>Saebyeol Yu</dc:creator>
  <cp:lastModifiedBy>Terive</cp:lastModifiedBy>
  <dcterms:modified xsi:type="dcterms:W3CDTF">2023-12-22T05:07:15.220</dcterms:modified>
  <cp:revision>119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